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Lst>
  <p:notesMasterIdLst>
    <p:notesMasterId r:id="rId19"/>
  </p:notesMasterIdLst>
  <p:sldIdLst>
    <p:sldId id="256" r:id="rId2"/>
    <p:sldId id="257" r:id="rId3"/>
    <p:sldId id="266" r:id="rId4"/>
    <p:sldId id="258" r:id="rId5"/>
    <p:sldId id="259" r:id="rId6"/>
    <p:sldId id="270" r:id="rId7"/>
    <p:sldId id="260" r:id="rId8"/>
    <p:sldId id="261" r:id="rId9"/>
    <p:sldId id="262" r:id="rId10"/>
    <p:sldId id="263" r:id="rId11"/>
    <p:sldId id="267" r:id="rId12"/>
    <p:sldId id="269" r:id="rId13"/>
    <p:sldId id="264" r:id="rId14"/>
    <p:sldId id="268" r:id="rId15"/>
    <p:sldId id="271" r:id="rId16"/>
    <p:sldId id="272" r:id="rId17"/>
    <p:sldId id="273" r:id="rId1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25" d="100"/>
          <a:sy n="125" d="100"/>
        </p:scale>
        <p:origin x="18" y="4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19956956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a0cde7e74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2" name="Google Shape;52;ga0cde7e74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a181df841c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a181df841c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a181df841c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a181df841c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207453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a181df841c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a181df841c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448755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a181df841c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a181df841c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a181df841c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a181df841c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689283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a181df841c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a181df841c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284012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a181df841c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a181df841c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467715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a181df841c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a181df841c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19845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a181df841c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a181df841c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3864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a0cde7e743_0_6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a0cde7e743_0_6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a181df841c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a181df841c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a181df841c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a181df841c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110638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a181df841c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a181df841c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a181df841c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a181df841c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a181df841c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a181df841c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0.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txbSA_g87PQ&amp;feature=youtu.be"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hyperlink" Target="https://bit.ly/3l0oqY8"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3"/>
        <p:cNvGrpSpPr/>
        <p:nvPr/>
      </p:nvGrpSpPr>
      <p:grpSpPr>
        <a:xfrm>
          <a:off x="0" y="0"/>
          <a:ext cx="0" cy="0"/>
          <a:chOff x="0" y="0"/>
          <a:chExt cx="0" cy="0"/>
        </a:xfrm>
      </p:grpSpPr>
      <p:sp>
        <p:nvSpPr>
          <p:cNvPr id="54" name="Google Shape;54;p13"/>
          <p:cNvSpPr txBox="1"/>
          <p:nvPr/>
        </p:nvSpPr>
        <p:spPr>
          <a:xfrm>
            <a:off x="4751900" y="1275150"/>
            <a:ext cx="4006500" cy="2593200"/>
          </a:xfrm>
          <a:prstGeom prst="rect">
            <a:avLst/>
          </a:prstGeom>
          <a:solidFill>
            <a:srgbClr val="CCA43B"/>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ctr" rtl="0">
              <a:lnSpc>
                <a:spcPct val="150000"/>
              </a:lnSpc>
              <a:spcBef>
                <a:spcPts val="0"/>
              </a:spcBef>
              <a:spcAft>
                <a:spcPts val="0"/>
              </a:spcAft>
              <a:buClr>
                <a:schemeClr val="lt1"/>
              </a:buClr>
              <a:buSzPts val="3200"/>
              <a:buFont typeface="Arial"/>
              <a:buNone/>
            </a:pPr>
            <a:r>
              <a:rPr lang="en" sz="2400" dirty="0">
                <a:solidFill>
                  <a:srgbClr val="242F40"/>
                </a:solidFill>
                <a:latin typeface="Cambria"/>
                <a:ea typeface="Cambria"/>
                <a:cs typeface="Cambria"/>
                <a:sym typeface="Cambria"/>
              </a:rPr>
              <a:t>·  </a:t>
            </a:r>
            <a:r>
              <a:rPr lang="en" sz="2400" i="0" u="none" strike="noStrike" cap="none" dirty="0">
                <a:solidFill>
                  <a:srgbClr val="242F40"/>
                </a:solidFill>
                <a:latin typeface="Cambria"/>
                <a:ea typeface="Cambria"/>
                <a:cs typeface="Cambria"/>
                <a:sym typeface="Cambria"/>
              </a:rPr>
              <a:t>Jornades de </a:t>
            </a:r>
            <a:r>
              <a:rPr lang="en" sz="2400" i="0" u="none" strike="noStrike" cap="none" dirty="0" smtClean="0">
                <a:solidFill>
                  <a:srgbClr val="242F40"/>
                </a:solidFill>
                <a:latin typeface="Cambria"/>
                <a:ea typeface="Cambria"/>
                <a:cs typeface="Cambria"/>
                <a:sym typeface="Cambria"/>
              </a:rPr>
              <a:t>voluntariat  </a:t>
            </a:r>
            <a:r>
              <a:rPr lang="en" sz="2400" dirty="0">
                <a:solidFill>
                  <a:srgbClr val="242F40"/>
                </a:solidFill>
                <a:latin typeface="Cambria"/>
                <a:ea typeface="Cambria"/>
                <a:cs typeface="Cambria"/>
                <a:sym typeface="Cambria"/>
              </a:rPr>
              <a:t>·</a:t>
            </a:r>
            <a:endParaRPr sz="2400" dirty="0">
              <a:solidFill>
                <a:srgbClr val="242F40"/>
              </a:solidFill>
              <a:latin typeface="Cambria"/>
              <a:ea typeface="Cambria"/>
              <a:cs typeface="Cambria"/>
              <a:sym typeface="Cambria"/>
            </a:endParaRPr>
          </a:p>
          <a:p>
            <a:pPr marL="0" marR="0" lvl="0" indent="0" algn="ctr" rtl="0">
              <a:lnSpc>
                <a:spcPct val="100000"/>
              </a:lnSpc>
              <a:spcBef>
                <a:spcPts val="0"/>
              </a:spcBef>
              <a:spcAft>
                <a:spcPts val="0"/>
              </a:spcAft>
              <a:buClr>
                <a:schemeClr val="lt1"/>
              </a:buClr>
              <a:buSzPts val="3200"/>
              <a:buFont typeface="Arial"/>
              <a:buNone/>
            </a:pPr>
            <a:r>
              <a:rPr lang="en" sz="3200" b="1" i="0" u="none" strike="noStrike" cap="none" dirty="0" smtClean="0">
                <a:solidFill>
                  <a:srgbClr val="242F40"/>
                </a:solidFill>
                <a:latin typeface="Cambria"/>
                <a:ea typeface="Cambria"/>
                <a:cs typeface="Cambria"/>
                <a:sym typeface="Cambria"/>
              </a:rPr>
              <a:t>L’</a:t>
            </a:r>
            <a:r>
              <a:rPr lang="en" sz="3200" b="1" dirty="0" smtClean="0">
                <a:solidFill>
                  <a:srgbClr val="242F40"/>
                </a:solidFill>
                <a:latin typeface="Cambria"/>
                <a:ea typeface="Cambria"/>
                <a:cs typeface="Cambria"/>
                <a:sym typeface="Cambria"/>
              </a:rPr>
              <a:t>I</a:t>
            </a:r>
            <a:r>
              <a:rPr lang="en" sz="3200" b="1" i="0" u="none" strike="noStrike" cap="none" dirty="0" smtClean="0">
                <a:solidFill>
                  <a:srgbClr val="242F40"/>
                </a:solidFill>
                <a:latin typeface="Cambria"/>
                <a:ea typeface="Cambria"/>
                <a:cs typeface="Cambria"/>
                <a:sym typeface="Cambria"/>
              </a:rPr>
              <a:t>mpuls </a:t>
            </a:r>
            <a:r>
              <a:rPr lang="en" sz="3200" b="1" i="0" u="none" strike="noStrike" cap="none" dirty="0">
                <a:solidFill>
                  <a:srgbClr val="242F40"/>
                </a:solidFill>
                <a:latin typeface="Cambria"/>
                <a:ea typeface="Cambria"/>
                <a:cs typeface="Cambria"/>
                <a:sym typeface="Cambria"/>
              </a:rPr>
              <a:t>del Voluntariat en la Nova Normalitat</a:t>
            </a:r>
            <a:endParaRPr sz="3200" b="1" i="0" u="none" strike="noStrike" cap="none" dirty="0">
              <a:solidFill>
                <a:srgbClr val="242F40"/>
              </a:solidFill>
              <a:latin typeface="Cambria"/>
              <a:ea typeface="Cambria"/>
              <a:cs typeface="Cambria"/>
              <a:sym typeface="Cambria"/>
            </a:endParaRPr>
          </a:p>
        </p:txBody>
      </p:sp>
      <p:pic>
        <p:nvPicPr>
          <p:cNvPr id="55" name="Google Shape;55;p13"/>
          <p:cNvPicPr preferRelativeResize="0"/>
          <p:nvPr/>
        </p:nvPicPr>
        <p:blipFill>
          <a:blip r:embed="rId4">
            <a:alphaModFix/>
          </a:blip>
          <a:stretch>
            <a:fillRect/>
          </a:stretch>
        </p:blipFill>
        <p:spPr>
          <a:xfrm>
            <a:off x="8102338" y="4369887"/>
            <a:ext cx="399100" cy="331674"/>
          </a:xfrm>
          <a:prstGeom prst="rect">
            <a:avLst/>
          </a:prstGeom>
          <a:noFill/>
          <a:ln>
            <a:noFill/>
          </a:ln>
        </p:spPr>
      </p:pic>
      <p:pic>
        <p:nvPicPr>
          <p:cNvPr id="56" name="Google Shape;56;p13"/>
          <p:cNvPicPr preferRelativeResize="0"/>
          <p:nvPr/>
        </p:nvPicPr>
        <p:blipFill>
          <a:blip r:embed="rId5">
            <a:alphaModFix/>
          </a:blip>
          <a:stretch>
            <a:fillRect/>
          </a:stretch>
        </p:blipFill>
        <p:spPr>
          <a:xfrm>
            <a:off x="6295863" y="356575"/>
            <a:ext cx="918575" cy="918575"/>
          </a:xfrm>
          <a:prstGeom prst="rect">
            <a:avLst/>
          </a:prstGeom>
          <a:noFill/>
          <a:ln>
            <a:noFill/>
          </a:ln>
        </p:spPr>
      </p:pic>
      <p:pic>
        <p:nvPicPr>
          <p:cNvPr id="57" name="Google Shape;57;p13"/>
          <p:cNvPicPr preferRelativeResize="0"/>
          <p:nvPr/>
        </p:nvPicPr>
        <p:blipFill>
          <a:blip r:embed="rId6">
            <a:alphaModFix/>
          </a:blip>
          <a:stretch>
            <a:fillRect/>
          </a:stretch>
        </p:blipFill>
        <p:spPr>
          <a:xfrm>
            <a:off x="6856888" y="4000491"/>
            <a:ext cx="1060225" cy="1070451"/>
          </a:xfrm>
          <a:prstGeom prst="rect">
            <a:avLst/>
          </a:prstGeom>
          <a:noFill/>
          <a:ln>
            <a:noFill/>
          </a:ln>
        </p:spPr>
      </p:pic>
      <p:pic>
        <p:nvPicPr>
          <p:cNvPr id="58" name="Google Shape;58;p13"/>
          <p:cNvPicPr preferRelativeResize="0"/>
          <p:nvPr/>
        </p:nvPicPr>
        <p:blipFill>
          <a:blip r:embed="rId7">
            <a:alphaModFix/>
          </a:blip>
          <a:stretch>
            <a:fillRect/>
          </a:stretch>
        </p:blipFill>
        <p:spPr>
          <a:xfrm>
            <a:off x="5008862" y="4200403"/>
            <a:ext cx="1662801" cy="670649"/>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20"/>
          <p:cNvSpPr txBox="1">
            <a:spLocks noGrp="1"/>
          </p:cNvSpPr>
          <p:nvPr>
            <p:ph type="ctrTitle"/>
          </p:nvPr>
        </p:nvSpPr>
        <p:spPr>
          <a:xfrm>
            <a:off x="0" y="0"/>
            <a:ext cx="6397800" cy="904500"/>
          </a:xfrm>
          <a:prstGeom prst="rect">
            <a:avLst/>
          </a:prstGeom>
          <a:solidFill>
            <a:srgbClr val="CCA43B"/>
          </a:solidFill>
        </p:spPr>
        <p:txBody>
          <a:bodyPr spcFirstLastPara="1" wrap="square" lIns="91425" tIns="91425" rIns="91425" bIns="91425" anchor="ctr" anchorCtr="0">
            <a:noAutofit/>
          </a:bodyPr>
          <a:lstStyle/>
          <a:p>
            <a:pPr marL="0" lvl="0" indent="0" algn="ctr" rtl="0">
              <a:spcBef>
                <a:spcPts val="0"/>
              </a:spcBef>
              <a:spcAft>
                <a:spcPts val="0"/>
              </a:spcAft>
              <a:buNone/>
            </a:pPr>
            <a:r>
              <a:rPr lang="en" sz="2200" b="1" dirty="0">
                <a:solidFill>
                  <a:srgbClr val="242F40"/>
                </a:solidFill>
                <a:latin typeface="Cambria"/>
                <a:ea typeface="Cambria"/>
                <a:cs typeface="Cambria"/>
                <a:sym typeface="Cambria"/>
              </a:rPr>
              <a:t>Conèixer els portals de voluntariat</a:t>
            </a:r>
            <a:endParaRPr sz="2200" b="1" dirty="0">
              <a:solidFill>
                <a:srgbClr val="242F40"/>
              </a:solidFill>
              <a:latin typeface="Cambria"/>
              <a:ea typeface="Cambria"/>
              <a:cs typeface="Cambria"/>
              <a:sym typeface="Cambria"/>
            </a:endParaRPr>
          </a:p>
          <a:p>
            <a:pPr marL="0" lvl="0" indent="0" algn="ctr" rtl="0">
              <a:spcBef>
                <a:spcPts val="0"/>
              </a:spcBef>
              <a:spcAft>
                <a:spcPts val="0"/>
              </a:spcAft>
              <a:buNone/>
            </a:pPr>
            <a:r>
              <a:rPr lang="en" sz="2200" b="1" dirty="0">
                <a:solidFill>
                  <a:srgbClr val="242F40"/>
                </a:solidFill>
                <a:latin typeface="Cambria"/>
                <a:ea typeface="Cambria"/>
                <a:cs typeface="Cambria"/>
                <a:sym typeface="Cambria"/>
              </a:rPr>
              <a:t>de la UIB i de la PLAVIB</a:t>
            </a:r>
            <a:endParaRPr sz="2200" b="1" dirty="0">
              <a:solidFill>
                <a:srgbClr val="242F40"/>
              </a:solidFill>
              <a:latin typeface="Cambria"/>
              <a:ea typeface="Cambria"/>
              <a:cs typeface="Cambria"/>
              <a:sym typeface="Cambria"/>
            </a:endParaRPr>
          </a:p>
        </p:txBody>
      </p:sp>
      <p:sp>
        <p:nvSpPr>
          <p:cNvPr id="182" name="Google Shape;182;p20"/>
          <p:cNvSpPr txBox="1">
            <a:spLocks noGrp="1"/>
          </p:cNvSpPr>
          <p:nvPr>
            <p:ph type="subTitle" idx="1"/>
          </p:nvPr>
        </p:nvSpPr>
        <p:spPr>
          <a:xfrm>
            <a:off x="6397800" y="0"/>
            <a:ext cx="2746200" cy="904500"/>
          </a:xfrm>
          <a:prstGeom prst="rect">
            <a:avLst/>
          </a:prstGeom>
          <a:solidFill>
            <a:srgbClr val="E5E5E5"/>
          </a:solidFill>
        </p:spPr>
        <p:txBody>
          <a:bodyPr spcFirstLastPara="1" wrap="square" lIns="91425" tIns="91425" rIns="91425" bIns="91425" anchor="ctr" anchorCtr="0">
            <a:noAutofit/>
          </a:bodyPr>
          <a:lstStyle/>
          <a:p>
            <a:pPr marL="0" lvl="0" indent="0" algn="ctr" rtl="0">
              <a:spcBef>
                <a:spcPts val="0"/>
              </a:spcBef>
              <a:spcAft>
                <a:spcPts val="0"/>
              </a:spcAft>
              <a:buNone/>
            </a:pPr>
            <a:r>
              <a:rPr lang="en" sz="1500" b="1" dirty="0" smtClean="0">
                <a:solidFill>
                  <a:srgbClr val="242F40"/>
                </a:solidFill>
                <a:latin typeface="Cambria"/>
                <a:ea typeface="Cambria"/>
                <a:cs typeface="Cambria"/>
                <a:sym typeface="Cambria"/>
              </a:rPr>
              <a:t>Nàdia </a:t>
            </a:r>
            <a:r>
              <a:rPr lang="en" sz="1500" b="1" dirty="0">
                <a:solidFill>
                  <a:srgbClr val="242F40"/>
                </a:solidFill>
                <a:latin typeface="Cambria"/>
                <a:ea typeface="Cambria"/>
                <a:cs typeface="Cambria"/>
                <a:sym typeface="Cambria"/>
              </a:rPr>
              <a:t>Fuster</a:t>
            </a:r>
            <a:r>
              <a:rPr lang="en" sz="1500" dirty="0">
                <a:solidFill>
                  <a:srgbClr val="242F40"/>
                </a:solidFill>
                <a:latin typeface="Cambria"/>
                <a:ea typeface="Cambria"/>
                <a:cs typeface="Cambria"/>
                <a:sym typeface="Cambria"/>
              </a:rPr>
              <a:t> | OCDS</a:t>
            </a:r>
            <a:endParaRPr sz="1500" dirty="0">
              <a:solidFill>
                <a:srgbClr val="242F40"/>
              </a:solidFill>
              <a:latin typeface="Cambria"/>
              <a:ea typeface="Cambria"/>
              <a:cs typeface="Cambria"/>
              <a:sym typeface="Cambria"/>
            </a:endParaRPr>
          </a:p>
          <a:p>
            <a:pPr marL="0" lvl="0" indent="0" algn="ctr" rtl="0">
              <a:spcBef>
                <a:spcPts val="0"/>
              </a:spcBef>
              <a:spcAft>
                <a:spcPts val="0"/>
              </a:spcAft>
              <a:buNone/>
            </a:pPr>
            <a:r>
              <a:rPr lang="en" sz="1500" b="1" dirty="0">
                <a:solidFill>
                  <a:srgbClr val="242F40"/>
                </a:solidFill>
                <a:latin typeface="Cambria"/>
                <a:ea typeface="Cambria"/>
                <a:cs typeface="Cambria"/>
                <a:sym typeface="Cambria"/>
              </a:rPr>
              <a:t>Gerard Mas i Joan Miquel Cañellas</a:t>
            </a:r>
            <a:r>
              <a:rPr lang="en" sz="1500" dirty="0">
                <a:solidFill>
                  <a:srgbClr val="242F40"/>
                </a:solidFill>
                <a:latin typeface="Cambria"/>
                <a:ea typeface="Cambria"/>
                <a:cs typeface="Cambria"/>
                <a:sym typeface="Cambria"/>
              </a:rPr>
              <a:t> | PLAVIB</a:t>
            </a:r>
            <a:endParaRPr sz="1500" dirty="0">
              <a:solidFill>
                <a:srgbClr val="242F40"/>
              </a:solidFill>
              <a:latin typeface="Cambria"/>
              <a:ea typeface="Cambria"/>
              <a:cs typeface="Cambria"/>
              <a:sym typeface="Cambria"/>
            </a:endParaRPr>
          </a:p>
        </p:txBody>
      </p:sp>
      <p:sp>
        <p:nvSpPr>
          <p:cNvPr id="183" name="Google Shape;183;p20"/>
          <p:cNvSpPr txBox="1"/>
          <p:nvPr/>
        </p:nvSpPr>
        <p:spPr>
          <a:xfrm>
            <a:off x="578875" y="904500"/>
            <a:ext cx="5674200" cy="3895200"/>
          </a:xfrm>
          <a:prstGeom prst="rect">
            <a:avLst/>
          </a:prstGeom>
          <a:noFill/>
          <a:ln>
            <a:noFill/>
          </a:ln>
        </p:spPr>
        <p:txBody>
          <a:bodyPr spcFirstLastPara="1" wrap="square" lIns="91425" tIns="91425" rIns="91425" bIns="91425" anchor="ctr" anchorCtr="0">
            <a:noAutofit/>
          </a:bodyPr>
          <a:lstStyle/>
          <a:p>
            <a:pPr marL="457200" lvl="0" indent="-317500" algn="l" rtl="0">
              <a:spcBef>
                <a:spcPts val="0"/>
              </a:spcBef>
              <a:spcAft>
                <a:spcPts val="0"/>
              </a:spcAft>
              <a:buClr>
                <a:srgbClr val="363636"/>
              </a:buClr>
              <a:buSzPts val="1400"/>
              <a:buFont typeface="Cambria"/>
              <a:buChar char="●"/>
            </a:pPr>
            <a:r>
              <a:rPr lang="en" dirty="0">
                <a:solidFill>
                  <a:srgbClr val="363636"/>
                </a:solidFill>
                <a:latin typeface="Cambria"/>
                <a:ea typeface="Cambria"/>
                <a:cs typeface="Cambria"/>
                <a:sym typeface="Cambria"/>
              </a:rPr>
              <a:t>Intermediar </a:t>
            </a:r>
            <a:r>
              <a:rPr lang="en" dirty="0" smtClean="0">
                <a:solidFill>
                  <a:srgbClr val="363636"/>
                </a:solidFill>
                <a:latin typeface="Cambria"/>
                <a:ea typeface="Cambria"/>
                <a:cs typeface="Cambria"/>
                <a:sym typeface="Cambria"/>
              </a:rPr>
              <a:t>entre les </a:t>
            </a:r>
            <a:r>
              <a:rPr lang="en" dirty="0">
                <a:solidFill>
                  <a:srgbClr val="363636"/>
                </a:solidFill>
                <a:latin typeface="Cambria"/>
                <a:ea typeface="Cambria"/>
                <a:cs typeface="Cambria"/>
                <a:sym typeface="Cambria"/>
              </a:rPr>
              <a:t>preferències de la </a:t>
            </a:r>
            <a:r>
              <a:rPr lang="en" dirty="0" smtClean="0">
                <a:solidFill>
                  <a:srgbClr val="363636"/>
                </a:solidFill>
                <a:latin typeface="Cambria"/>
                <a:ea typeface="Cambria"/>
                <a:cs typeface="Cambria"/>
                <a:sym typeface="Cambria"/>
              </a:rPr>
              <a:t>persona voluntària </a:t>
            </a:r>
            <a:r>
              <a:rPr lang="en" dirty="0">
                <a:solidFill>
                  <a:srgbClr val="363636"/>
                </a:solidFill>
                <a:latin typeface="Cambria"/>
                <a:ea typeface="Cambria"/>
                <a:cs typeface="Cambria"/>
                <a:sym typeface="Cambria"/>
              </a:rPr>
              <a:t>i </a:t>
            </a:r>
            <a:r>
              <a:rPr lang="en" dirty="0" smtClean="0">
                <a:solidFill>
                  <a:srgbClr val="363636"/>
                </a:solidFill>
                <a:latin typeface="Cambria"/>
                <a:ea typeface="Cambria"/>
                <a:cs typeface="Cambria"/>
                <a:sym typeface="Cambria"/>
              </a:rPr>
              <a:t>les necessitats </a:t>
            </a:r>
            <a:r>
              <a:rPr lang="en" dirty="0">
                <a:solidFill>
                  <a:srgbClr val="363636"/>
                </a:solidFill>
                <a:latin typeface="Cambria"/>
                <a:ea typeface="Cambria"/>
                <a:cs typeface="Cambria"/>
                <a:sym typeface="Cambria"/>
              </a:rPr>
              <a:t>de l’entitat.</a:t>
            </a:r>
            <a:endParaRPr dirty="0">
              <a:solidFill>
                <a:srgbClr val="363636"/>
              </a:solidFill>
              <a:latin typeface="Cambria"/>
              <a:ea typeface="Cambria"/>
              <a:cs typeface="Cambria"/>
              <a:sym typeface="Cambria"/>
            </a:endParaRPr>
          </a:p>
          <a:p>
            <a:pPr marL="457200" lvl="0" indent="-317500">
              <a:spcBef>
                <a:spcPts val="1000"/>
              </a:spcBef>
              <a:buClr>
                <a:srgbClr val="363636"/>
              </a:buClr>
              <a:buSzPts val="1400"/>
              <a:buFont typeface="Cambria"/>
              <a:buChar char="●"/>
            </a:pPr>
            <a:r>
              <a:rPr lang="en" dirty="0">
                <a:solidFill>
                  <a:srgbClr val="363636"/>
                </a:solidFill>
                <a:latin typeface="Cambria"/>
                <a:ea typeface="Cambria"/>
                <a:cs typeface="Cambria"/>
                <a:sym typeface="Cambria"/>
              </a:rPr>
              <a:t>Emplenar el perfil </a:t>
            </a:r>
            <a:r>
              <a:rPr lang="en" dirty="0" smtClean="0">
                <a:solidFill>
                  <a:srgbClr val="363636"/>
                </a:solidFill>
                <a:latin typeface="Cambria"/>
                <a:ea typeface="Cambria"/>
                <a:cs typeface="Cambria"/>
                <a:sym typeface="Cambria"/>
              </a:rPr>
              <a:t>a &lt;</a:t>
            </a:r>
            <a:r>
              <a:rPr lang="es-ES" b="1" dirty="0" smtClean="0">
                <a:solidFill>
                  <a:srgbClr val="363636"/>
                </a:solidFill>
                <a:latin typeface="Cambria"/>
                <a:ea typeface="Cambria"/>
                <a:cs typeface="Cambria"/>
                <a:sym typeface="Cambria"/>
              </a:rPr>
              <a:t>voluntariat.uib.cat</a:t>
            </a:r>
            <a:r>
              <a:rPr lang="es-ES" dirty="0" smtClean="0">
                <a:solidFill>
                  <a:srgbClr val="363636"/>
                </a:solidFill>
                <a:latin typeface="Cambria"/>
                <a:ea typeface="Cambria"/>
                <a:cs typeface="Cambria"/>
                <a:sym typeface="Cambria"/>
              </a:rPr>
              <a:t>&gt;</a:t>
            </a:r>
            <a:r>
              <a:rPr lang="es-ES" b="1" dirty="0" smtClean="0">
                <a:solidFill>
                  <a:srgbClr val="363636"/>
                </a:solidFill>
                <a:latin typeface="Cambria"/>
                <a:ea typeface="Cambria"/>
                <a:cs typeface="Cambria"/>
                <a:sym typeface="Cambria"/>
              </a:rPr>
              <a:t> </a:t>
            </a:r>
            <a:r>
              <a:rPr lang="en" dirty="0" smtClean="0">
                <a:solidFill>
                  <a:srgbClr val="363636"/>
                </a:solidFill>
                <a:latin typeface="Cambria"/>
                <a:ea typeface="Cambria"/>
                <a:cs typeface="Cambria"/>
                <a:sym typeface="Cambria"/>
              </a:rPr>
              <a:t>permet que </a:t>
            </a:r>
            <a:r>
              <a:rPr lang="en" dirty="0">
                <a:solidFill>
                  <a:srgbClr val="363636"/>
                </a:solidFill>
                <a:latin typeface="Cambria"/>
                <a:ea typeface="Cambria"/>
                <a:cs typeface="Cambria"/>
                <a:sym typeface="Cambria"/>
              </a:rPr>
              <a:t>la plataforma </a:t>
            </a:r>
            <a:r>
              <a:rPr lang="en" dirty="0" smtClean="0">
                <a:solidFill>
                  <a:srgbClr val="363636"/>
                </a:solidFill>
                <a:latin typeface="Cambria"/>
                <a:ea typeface="Cambria"/>
                <a:cs typeface="Cambria"/>
                <a:sym typeface="Cambria"/>
              </a:rPr>
              <a:t>ens avisi automàticament de </a:t>
            </a:r>
            <a:r>
              <a:rPr lang="en" dirty="0">
                <a:solidFill>
                  <a:srgbClr val="363636"/>
                </a:solidFill>
                <a:latin typeface="Cambria"/>
                <a:ea typeface="Cambria"/>
                <a:cs typeface="Cambria"/>
                <a:sym typeface="Cambria"/>
              </a:rPr>
              <a:t>les ofertes rellevants per a nosaltres.</a:t>
            </a:r>
            <a:endParaRPr dirty="0">
              <a:solidFill>
                <a:srgbClr val="363636"/>
              </a:solidFill>
              <a:latin typeface="Cambria"/>
              <a:ea typeface="Cambria"/>
              <a:cs typeface="Cambria"/>
              <a:sym typeface="Cambria"/>
            </a:endParaRPr>
          </a:p>
          <a:p>
            <a:pPr marL="457200" lvl="0" indent="-317500" algn="l" rtl="0">
              <a:spcBef>
                <a:spcPts val="1000"/>
              </a:spcBef>
              <a:spcAft>
                <a:spcPts val="0"/>
              </a:spcAft>
              <a:buClr>
                <a:srgbClr val="363636"/>
              </a:buClr>
              <a:buSzPts val="1400"/>
              <a:buFont typeface="Cambria"/>
              <a:buChar char="●"/>
            </a:pPr>
            <a:r>
              <a:rPr lang="en" dirty="0" smtClean="0">
                <a:solidFill>
                  <a:srgbClr val="363636"/>
                </a:solidFill>
                <a:latin typeface="Cambria"/>
                <a:ea typeface="Cambria"/>
                <a:cs typeface="Cambria"/>
                <a:sym typeface="Cambria"/>
              </a:rPr>
              <a:t>Aplicam </a:t>
            </a:r>
            <a:r>
              <a:rPr lang="en" dirty="0">
                <a:solidFill>
                  <a:srgbClr val="363636"/>
                </a:solidFill>
                <a:latin typeface="Cambria"/>
                <a:ea typeface="Cambria"/>
                <a:cs typeface="Cambria"/>
                <a:sym typeface="Cambria"/>
              </a:rPr>
              <a:t>uns criteris per assegurar </a:t>
            </a:r>
            <a:r>
              <a:rPr lang="en" dirty="0" smtClean="0">
                <a:solidFill>
                  <a:srgbClr val="363636"/>
                </a:solidFill>
                <a:latin typeface="Cambria"/>
                <a:ea typeface="Cambria"/>
                <a:cs typeface="Cambria"/>
                <a:sym typeface="Cambria"/>
              </a:rPr>
              <a:t>que es faci un </a:t>
            </a:r>
            <a:r>
              <a:rPr lang="en" dirty="0">
                <a:solidFill>
                  <a:srgbClr val="363636"/>
                </a:solidFill>
                <a:latin typeface="Cambria"/>
                <a:ea typeface="Cambria"/>
                <a:cs typeface="Cambria"/>
                <a:sym typeface="Cambria"/>
              </a:rPr>
              <a:t>bon ús de la plataforma.</a:t>
            </a:r>
            <a:endParaRPr dirty="0">
              <a:solidFill>
                <a:srgbClr val="363636"/>
              </a:solidFill>
              <a:latin typeface="Cambria"/>
              <a:ea typeface="Cambria"/>
              <a:cs typeface="Cambria"/>
              <a:sym typeface="Cambria"/>
            </a:endParaRPr>
          </a:p>
          <a:p>
            <a:pPr marL="457200" lvl="0" indent="-317500">
              <a:spcBef>
                <a:spcPts val="1000"/>
              </a:spcBef>
              <a:buClr>
                <a:srgbClr val="363636"/>
              </a:buClr>
              <a:buSzPts val="1400"/>
              <a:buFont typeface="Cambria"/>
              <a:buChar char="●"/>
            </a:pPr>
            <a:r>
              <a:rPr lang="en" dirty="0">
                <a:solidFill>
                  <a:srgbClr val="363636"/>
                </a:solidFill>
                <a:latin typeface="Cambria"/>
                <a:ea typeface="Cambria"/>
                <a:cs typeface="Cambria"/>
                <a:sym typeface="Cambria"/>
              </a:rPr>
              <a:t>A </a:t>
            </a:r>
            <a:r>
              <a:rPr lang="en" dirty="0" smtClean="0">
                <a:solidFill>
                  <a:srgbClr val="363636"/>
                </a:solidFill>
                <a:latin typeface="Cambria"/>
                <a:ea typeface="Cambria"/>
                <a:cs typeface="Cambria"/>
                <a:sym typeface="Cambria"/>
              </a:rPr>
              <a:t>&lt;</a:t>
            </a:r>
            <a:r>
              <a:rPr lang="en" b="1" dirty="0" smtClean="0">
                <a:solidFill>
                  <a:srgbClr val="363636"/>
                </a:solidFill>
                <a:latin typeface="Cambria"/>
                <a:ea typeface="Cambria"/>
                <a:cs typeface="Cambria"/>
                <a:sym typeface="Cambria"/>
              </a:rPr>
              <a:t>plataformavoluntariat.org</a:t>
            </a:r>
            <a:r>
              <a:rPr lang="en" dirty="0" smtClean="0">
                <a:solidFill>
                  <a:srgbClr val="363636"/>
                </a:solidFill>
                <a:latin typeface="Cambria"/>
                <a:ea typeface="Cambria"/>
                <a:cs typeface="Cambria"/>
                <a:sym typeface="Cambria"/>
              </a:rPr>
              <a:t>&gt;, </a:t>
            </a:r>
            <a:r>
              <a:rPr lang="en" dirty="0">
                <a:solidFill>
                  <a:srgbClr val="363636"/>
                </a:solidFill>
                <a:latin typeface="Cambria"/>
                <a:ea typeface="Cambria"/>
                <a:cs typeface="Cambria"/>
                <a:sym typeface="Cambria"/>
              </a:rPr>
              <a:t>podem </a:t>
            </a:r>
            <a:r>
              <a:rPr lang="en" dirty="0" smtClean="0">
                <a:solidFill>
                  <a:srgbClr val="363636"/>
                </a:solidFill>
                <a:latin typeface="Cambria"/>
                <a:ea typeface="Cambria"/>
                <a:cs typeface="Cambria"/>
                <a:sym typeface="Cambria"/>
              </a:rPr>
              <a:t>veure </a:t>
            </a:r>
            <a:r>
              <a:rPr lang="en" dirty="0">
                <a:solidFill>
                  <a:srgbClr val="363636"/>
                </a:solidFill>
                <a:latin typeface="Cambria"/>
                <a:ea typeface="Cambria"/>
                <a:cs typeface="Cambria"/>
                <a:sym typeface="Cambria"/>
              </a:rPr>
              <a:t>els programes de cada entitat i valorar quina és la que </a:t>
            </a:r>
            <a:r>
              <a:rPr lang="en" dirty="0" smtClean="0">
                <a:solidFill>
                  <a:srgbClr val="363636"/>
                </a:solidFill>
                <a:latin typeface="Cambria"/>
                <a:ea typeface="Cambria"/>
                <a:cs typeface="Cambria"/>
                <a:sym typeface="Cambria"/>
              </a:rPr>
              <a:t>respon més bé al que podem </a:t>
            </a:r>
            <a:r>
              <a:rPr lang="en" dirty="0">
                <a:solidFill>
                  <a:srgbClr val="363636"/>
                </a:solidFill>
                <a:latin typeface="Cambria"/>
                <a:ea typeface="Cambria"/>
                <a:cs typeface="Cambria"/>
                <a:sym typeface="Cambria"/>
              </a:rPr>
              <a:t>oferir.</a:t>
            </a:r>
            <a:endParaRPr dirty="0">
              <a:solidFill>
                <a:srgbClr val="363636"/>
              </a:solidFill>
              <a:latin typeface="Cambria"/>
              <a:ea typeface="Cambria"/>
              <a:cs typeface="Cambria"/>
              <a:sym typeface="Cambria"/>
            </a:endParaRPr>
          </a:p>
          <a:p>
            <a:pPr marL="457200" lvl="0" indent="-317500" algn="l" rtl="0">
              <a:spcBef>
                <a:spcPts val="1000"/>
              </a:spcBef>
              <a:spcAft>
                <a:spcPts val="1000"/>
              </a:spcAft>
              <a:buClr>
                <a:srgbClr val="363636"/>
              </a:buClr>
              <a:buSzPts val="1400"/>
              <a:buFont typeface="Cambria"/>
              <a:buChar char="●"/>
            </a:pPr>
            <a:r>
              <a:rPr lang="en" dirty="0" smtClean="0">
                <a:solidFill>
                  <a:srgbClr val="363636"/>
                </a:solidFill>
                <a:latin typeface="Cambria"/>
                <a:ea typeface="Cambria"/>
                <a:cs typeface="Cambria"/>
                <a:sym typeface="Cambria"/>
              </a:rPr>
              <a:t>Es pot fer </a:t>
            </a:r>
            <a:r>
              <a:rPr lang="en" dirty="0">
                <a:solidFill>
                  <a:srgbClr val="363636"/>
                </a:solidFill>
                <a:latin typeface="Cambria"/>
                <a:ea typeface="Cambria"/>
                <a:cs typeface="Cambria"/>
                <a:sym typeface="Cambria"/>
              </a:rPr>
              <a:t>voluntariat en línia.</a:t>
            </a:r>
            <a:endParaRPr dirty="0">
              <a:solidFill>
                <a:srgbClr val="363636"/>
              </a:solidFill>
              <a:latin typeface="Cambria"/>
              <a:ea typeface="Cambria"/>
              <a:cs typeface="Cambria"/>
              <a:sym typeface="Cambria"/>
            </a:endParaRPr>
          </a:p>
        </p:txBody>
      </p:sp>
      <p:pic>
        <p:nvPicPr>
          <p:cNvPr id="184" name="Google Shape;184;p20"/>
          <p:cNvPicPr preferRelativeResize="0"/>
          <p:nvPr/>
        </p:nvPicPr>
        <p:blipFill>
          <a:blip r:embed="rId3">
            <a:alphaModFix/>
          </a:blip>
          <a:stretch>
            <a:fillRect/>
          </a:stretch>
        </p:blipFill>
        <p:spPr>
          <a:xfrm>
            <a:off x="8791575" y="4791075"/>
            <a:ext cx="352424" cy="352424"/>
          </a:xfrm>
          <a:prstGeom prst="rect">
            <a:avLst/>
          </a:prstGeom>
          <a:noFill/>
          <a:ln>
            <a:noFill/>
          </a:ln>
        </p:spPr>
      </p:pic>
      <p:sp>
        <p:nvSpPr>
          <p:cNvPr id="185" name="Google Shape;185;p20"/>
          <p:cNvSpPr txBox="1"/>
          <p:nvPr/>
        </p:nvSpPr>
        <p:spPr>
          <a:xfrm>
            <a:off x="0" y="4799800"/>
            <a:ext cx="8791500" cy="352500"/>
          </a:xfrm>
          <a:prstGeom prst="rect">
            <a:avLst/>
          </a:prstGeom>
          <a:solidFill>
            <a:srgbClr val="E5E5E5"/>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000">
              <a:latin typeface="Cambria"/>
              <a:ea typeface="Cambria"/>
              <a:cs typeface="Cambria"/>
              <a:sym typeface="Cambria"/>
            </a:endParaRPr>
          </a:p>
        </p:txBody>
      </p:sp>
      <p:sp>
        <p:nvSpPr>
          <p:cNvPr id="186" name="Google Shape;186;p20"/>
          <p:cNvSpPr txBox="1">
            <a:spLocks noGrp="1"/>
          </p:cNvSpPr>
          <p:nvPr>
            <p:ph type="subTitle" idx="1"/>
          </p:nvPr>
        </p:nvSpPr>
        <p:spPr>
          <a:xfrm>
            <a:off x="6454525" y="1020000"/>
            <a:ext cx="2598900" cy="3679800"/>
          </a:xfrm>
          <a:prstGeom prst="rect">
            <a:avLst/>
          </a:prstGeom>
          <a:solidFill>
            <a:srgbClr val="242F40"/>
          </a:solidFill>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1000"/>
              </a:spcAft>
              <a:buNone/>
            </a:pPr>
            <a:r>
              <a:rPr lang="ca-ES" sz="1900" b="1" dirty="0" smtClean="0">
                <a:solidFill>
                  <a:srgbClr val="F3F3F3"/>
                </a:solidFill>
                <a:latin typeface="Cambria"/>
                <a:ea typeface="Cambria"/>
                <a:cs typeface="Cambria"/>
                <a:sym typeface="Cambria"/>
              </a:rPr>
              <a:t>«</a:t>
            </a:r>
            <a:r>
              <a:rPr lang="en" sz="1900" b="1" dirty="0" smtClean="0">
                <a:solidFill>
                  <a:srgbClr val="F3F3F3"/>
                </a:solidFill>
                <a:latin typeface="Cambria"/>
                <a:ea typeface="Cambria"/>
                <a:cs typeface="Cambria"/>
                <a:sym typeface="Cambria"/>
              </a:rPr>
              <a:t>Contribuïm </a:t>
            </a:r>
            <a:r>
              <a:rPr lang="en" sz="1900" b="1" dirty="0">
                <a:solidFill>
                  <a:srgbClr val="F3F3F3"/>
                </a:solidFill>
                <a:latin typeface="Cambria"/>
                <a:ea typeface="Cambria"/>
                <a:cs typeface="Cambria"/>
                <a:sym typeface="Cambria"/>
              </a:rPr>
              <a:t>a establir connexions rellevants entre les preferències de la persona voluntària i les necessitats de les </a:t>
            </a:r>
            <a:r>
              <a:rPr lang="en" sz="1900" b="1" dirty="0" smtClean="0">
                <a:solidFill>
                  <a:srgbClr val="F3F3F3"/>
                </a:solidFill>
                <a:latin typeface="Cambria"/>
                <a:ea typeface="Cambria"/>
                <a:cs typeface="Cambria"/>
                <a:sym typeface="Cambria"/>
              </a:rPr>
              <a:t>entitats»</a:t>
            </a:r>
            <a:endParaRPr sz="2500" b="1" dirty="0">
              <a:solidFill>
                <a:srgbClr val="F3F3F3"/>
              </a:solidFill>
              <a:latin typeface="Cambria"/>
              <a:ea typeface="Cambria"/>
              <a:cs typeface="Cambria"/>
              <a:sym typeface="Cambria"/>
            </a:endParaRPr>
          </a:p>
        </p:txBody>
      </p:sp>
      <p:sp>
        <p:nvSpPr>
          <p:cNvPr id="187" name="Google Shape;187;p20"/>
          <p:cNvSpPr txBox="1">
            <a:spLocks noGrp="1"/>
          </p:cNvSpPr>
          <p:nvPr>
            <p:ph type="sldNum" idx="12"/>
          </p:nvPr>
        </p:nvSpPr>
        <p:spPr>
          <a:xfrm>
            <a:off x="0" y="4799800"/>
            <a:ext cx="385800" cy="343800"/>
          </a:xfrm>
          <a:prstGeom prst="rect">
            <a:avLst/>
          </a:prstGeom>
          <a:solidFill>
            <a:srgbClr val="363636"/>
          </a:solidFill>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sz="1200">
                <a:solidFill>
                  <a:srgbClr val="E5E5E5"/>
                </a:solidFill>
                <a:latin typeface="Cambria"/>
                <a:ea typeface="Cambria"/>
                <a:cs typeface="Cambria"/>
                <a:sym typeface="Cambria"/>
              </a:rPr>
              <a:t>10</a:t>
            </a:fld>
            <a:endParaRPr sz="1200">
              <a:solidFill>
                <a:srgbClr val="E5E5E5"/>
              </a:solidFill>
              <a:latin typeface="Cambria"/>
              <a:ea typeface="Cambria"/>
              <a:cs typeface="Cambria"/>
              <a:sym typeface="Cambria"/>
            </a:endParaRPr>
          </a:p>
        </p:txBody>
      </p:sp>
      <p:pic>
        <p:nvPicPr>
          <p:cNvPr id="188" name="Google Shape;188;p20"/>
          <p:cNvPicPr preferRelativeResize="0"/>
          <p:nvPr/>
        </p:nvPicPr>
        <p:blipFill>
          <a:blip r:embed="rId4">
            <a:alphaModFix/>
          </a:blip>
          <a:stretch>
            <a:fillRect/>
          </a:stretch>
        </p:blipFill>
        <p:spPr>
          <a:xfrm>
            <a:off x="8134851" y="4034425"/>
            <a:ext cx="918575" cy="9185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21"/>
          <p:cNvSpPr txBox="1">
            <a:spLocks noGrp="1"/>
          </p:cNvSpPr>
          <p:nvPr>
            <p:ph type="ctrTitle"/>
          </p:nvPr>
        </p:nvSpPr>
        <p:spPr>
          <a:xfrm>
            <a:off x="0" y="0"/>
            <a:ext cx="6397800" cy="904500"/>
          </a:xfrm>
          <a:prstGeom prst="rect">
            <a:avLst/>
          </a:prstGeom>
          <a:solidFill>
            <a:srgbClr val="CCA43B"/>
          </a:solidFill>
        </p:spPr>
        <p:txBody>
          <a:bodyPr spcFirstLastPara="1" wrap="square" lIns="91425" tIns="91425" rIns="91425" bIns="91425" anchor="ctr" anchorCtr="0">
            <a:noAutofit/>
          </a:bodyPr>
          <a:lstStyle/>
          <a:p>
            <a:pPr marL="0" lvl="0" indent="0" algn="ctr" rtl="0">
              <a:spcBef>
                <a:spcPts val="0"/>
              </a:spcBef>
              <a:spcAft>
                <a:spcPts val="0"/>
              </a:spcAft>
              <a:buNone/>
            </a:pPr>
            <a:r>
              <a:rPr lang="es-ES" sz="2200" b="1" dirty="0" smtClean="0">
                <a:solidFill>
                  <a:srgbClr val="242F40"/>
                </a:solidFill>
                <a:latin typeface="Cambria"/>
                <a:ea typeface="Cambria"/>
                <a:cs typeface="Cambria"/>
                <a:sym typeface="Cambria"/>
              </a:rPr>
              <a:t>Taula rodona</a:t>
            </a:r>
            <a:endParaRPr sz="2200" b="1" dirty="0">
              <a:solidFill>
                <a:srgbClr val="242F40"/>
              </a:solidFill>
              <a:latin typeface="Cambria"/>
              <a:ea typeface="Cambria"/>
              <a:cs typeface="Cambria"/>
              <a:sym typeface="Cambria"/>
            </a:endParaRPr>
          </a:p>
        </p:txBody>
      </p:sp>
      <p:sp>
        <p:nvSpPr>
          <p:cNvPr id="194" name="Google Shape;194;p21"/>
          <p:cNvSpPr txBox="1">
            <a:spLocks noGrp="1"/>
          </p:cNvSpPr>
          <p:nvPr>
            <p:ph type="subTitle" idx="1"/>
          </p:nvPr>
        </p:nvSpPr>
        <p:spPr>
          <a:xfrm>
            <a:off x="6397800" y="0"/>
            <a:ext cx="2746200" cy="904500"/>
          </a:xfrm>
          <a:prstGeom prst="rect">
            <a:avLst/>
          </a:prstGeom>
          <a:solidFill>
            <a:srgbClr val="E5E5E5"/>
          </a:solidFill>
        </p:spPr>
        <p:txBody>
          <a:bodyPr spcFirstLastPara="1" wrap="square" lIns="91425" tIns="91425" rIns="91425" bIns="91425" anchor="ctr" anchorCtr="0">
            <a:noAutofit/>
          </a:bodyPr>
          <a:lstStyle/>
          <a:p>
            <a:pPr marL="0" lvl="0" indent="0" algn="ctr" rtl="0">
              <a:spcBef>
                <a:spcPts val="0"/>
              </a:spcBef>
              <a:spcAft>
                <a:spcPts val="0"/>
              </a:spcAft>
              <a:buNone/>
            </a:pPr>
            <a:endParaRPr sz="1500" i="1" dirty="0">
              <a:solidFill>
                <a:srgbClr val="242F40"/>
              </a:solidFill>
              <a:latin typeface="Cambria"/>
              <a:ea typeface="Cambria"/>
              <a:cs typeface="Cambria"/>
              <a:sym typeface="Cambria"/>
            </a:endParaRPr>
          </a:p>
        </p:txBody>
      </p:sp>
      <p:sp>
        <p:nvSpPr>
          <p:cNvPr id="195" name="Google Shape;195;p21"/>
          <p:cNvSpPr txBox="1"/>
          <p:nvPr/>
        </p:nvSpPr>
        <p:spPr>
          <a:xfrm>
            <a:off x="578875" y="904500"/>
            <a:ext cx="5674200" cy="3895200"/>
          </a:xfrm>
          <a:prstGeom prst="rect">
            <a:avLst/>
          </a:prstGeom>
          <a:noFill/>
          <a:ln>
            <a:noFill/>
          </a:ln>
        </p:spPr>
        <p:txBody>
          <a:bodyPr spcFirstLastPara="1" wrap="square" lIns="91425" tIns="91425" rIns="91425" bIns="91425" anchor="ctr" anchorCtr="0">
            <a:noAutofit/>
          </a:bodyPr>
          <a:lstStyle/>
          <a:p>
            <a:pPr marL="285750" indent="-285750">
              <a:lnSpc>
                <a:spcPct val="107000"/>
              </a:lnSpc>
              <a:spcAft>
                <a:spcPts val="800"/>
              </a:spcAft>
              <a:buFont typeface="Wingdings" panose="05000000000000000000" pitchFamily="2" charset="2"/>
              <a:buChar char="ü"/>
            </a:pPr>
            <a:r>
              <a:rPr lang="ca-ES" dirty="0" smtClean="0">
                <a:latin typeface="UIBsans"/>
                <a:ea typeface="Calibri" panose="020F0502020204030204" pitchFamily="34" charset="0"/>
                <a:cs typeface="Times New Roman" panose="02020603050405020304" pitchFamily="18" charset="0"/>
              </a:rPr>
              <a:t>Hem d’aprofitar les oportunitats de la nova normalitat.</a:t>
            </a:r>
            <a:endParaRPr lang="ca-ES" sz="1200" dirty="0" smtClean="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ü"/>
            </a:pPr>
            <a:r>
              <a:rPr lang="ca-ES" dirty="0" smtClean="0">
                <a:latin typeface="UIBsans"/>
                <a:ea typeface="Calibri" panose="020F0502020204030204" pitchFamily="34" charset="0"/>
                <a:cs typeface="Times New Roman" panose="02020603050405020304" pitchFamily="18" charset="0"/>
              </a:rPr>
              <a:t>Com podem coordinar-nos més bé i adaptar-nos? </a:t>
            </a:r>
          </a:p>
          <a:p>
            <a:pPr marL="285750" indent="-285750">
              <a:lnSpc>
                <a:spcPct val="107000"/>
              </a:lnSpc>
              <a:spcAft>
                <a:spcPts val="800"/>
              </a:spcAft>
              <a:buFont typeface="Wingdings" panose="05000000000000000000" pitchFamily="2" charset="2"/>
              <a:buChar char="ü"/>
            </a:pPr>
            <a:r>
              <a:rPr lang="ca-ES" dirty="0" smtClean="0">
                <a:latin typeface="UIBsans"/>
                <a:ea typeface="Calibri" panose="020F0502020204030204" pitchFamily="34" charset="0"/>
                <a:cs typeface="Times New Roman" panose="02020603050405020304" pitchFamily="18" charset="0"/>
              </a:rPr>
              <a:t>Quin </a:t>
            </a:r>
            <a:r>
              <a:rPr lang="ca-ES" dirty="0">
                <a:latin typeface="UIBsans"/>
                <a:ea typeface="Calibri" panose="020F0502020204030204" pitchFamily="34" charset="0"/>
                <a:cs typeface="Times New Roman" panose="02020603050405020304" pitchFamily="18" charset="0"/>
              </a:rPr>
              <a:t>és el repte del voluntariat</a:t>
            </a:r>
            <a:r>
              <a:rPr lang="ca-ES" dirty="0" smtClean="0">
                <a:latin typeface="UIBsans"/>
                <a:ea typeface="Calibri" panose="020F0502020204030204" pitchFamily="34" charset="0"/>
                <a:cs typeface="Times New Roman" panose="02020603050405020304" pitchFamily="18" charset="0"/>
              </a:rPr>
              <a:t>?: la </a:t>
            </a:r>
            <a:r>
              <a:rPr lang="ca-ES" dirty="0">
                <a:latin typeface="UIBsans"/>
                <a:ea typeface="Calibri" panose="020F0502020204030204" pitchFamily="34" charset="0"/>
                <a:cs typeface="Times New Roman" panose="02020603050405020304" pitchFamily="18" charset="0"/>
              </a:rPr>
              <a:t>continuïtat dels sistemes i la coordinació entre entitats i institucions, la </a:t>
            </a:r>
            <a:r>
              <a:rPr lang="ca-ES" dirty="0" smtClean="0">
                <a:latin typeface="UIBsans"/>
                <a:ea typeface="Calibri" panose="020F0502020204030204" pitchFamily="34" charset="0"/>
                <a:cs typeface="Times New Roman" panose="02020603050405020304" pitchFamily="18" charset="0"/>
              </a:rPr>
              <a:t>flexibilitat i la transformació.</a:t>
            </a:r>
            <a:endParaRPr lang="es-ES" sz="12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ü"/>
            </a:pPr>
            <a:r>
              <a:rPr lang="ca-ES" dirty="0" smtClean="0">
                <a:latin typeface="UIBsans"/>
                <a:ea typeface="Calibri" panose="020F0502020204030204" pitchFamily="34" charset="0"/>
                <a:cs typeface="Times New Roman" panose="02020603050405020304" pitchFamily="18" charset="0"/>
              </a:rPr>
              <a:t>El </a:t>
            </a:r>
            <a:r>
              <a:rPr lang="ca-ES" dirty="0">
                <a:latin typeface="UIBsans"/>
                <a:ea typeface="Calibri" panose="020F0502020204030204" pitchFamily="34" charset="0"/>
                <a:cs typeface="Times New Roman" panose="02020603050405020304" pitchFamily="18" charset="0"/>
              </a:rPr>
              <a:t>sentit del voluntariat és el creixement </a:t>
            </a:r>
            <a:r>
              <a:rPr lang="ca-ES" dirty="0" smtClean="0">
                <a:latin typeface="UIBsans"/>
                <a:ea typeface="Calibri" panose="020F0502020204030204" pitchFamily="34" charset="0"/>
                <a:cs typeface="Times New Roman" panose="02020603050405020304" pitchFamily="18" charset="0"/>
              </a:rPr>
              <a:t>personal i </a:t>
            </a:r>
            <a:r>
              <a:rPr lang="ca-ES" dirty="0">
                <a:latin typeface="UIBsans"/>
                <a:ea typeface="Calibri" panose="020F0502020204030204" pitchFamily="34" charset="0"/>
                <a:cs typeface="Times New Roman" panose="02020603050405020304" pitchFamily="18" charset="0"/>
              </a:rPr>
              <a:t>el suport a </a:t>
            </a:r>
            <a:r>
              <a:rPr lang="ca-ES" dirty="0" err="1" smtClean="0">
                <a:latin typeface="UIBsans"/>
                <a:ea typeface="Calibri" panose="020F0502020204030204" pitchFamily="34" charset="0"/>
                <a:cs typeface="Times New Roman" panose="02020603050405020304" pitchFamily="18" charset="0"/>
              </a:rPr>
              <a:t>l’altri</a:t>
            </a:r>
            <a:r>
              <a:rPr lang="ca-ES" dirty="0" smtClean="0">
                <a:latin typeface="UIBsans"/>
                <a:ea typeface="Calibri" panose="020F0502020204030204" pitchFamily="34" charset="0"/>
                <a:cs typeface="Times New Roman" panose="02020603050405020304" pitchFamily="18" charset="0"/>
              </a:rPr>
              <a:t>.</a:t>
            </a:r>
            <a:endParaRPr lang="es-ES" sz="12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ü"/>
            </a:pPr>
            <a:r>
              <a:rPr lang="ca-ES" dirty="0">
                <a:latin typeface="UIBsans"/>
                <a:ea typeface="Calibri" panose="020F0502020204030204" pitchFamily="34" charset="0"/>
                <a:cs typeface="Times New Roman" panose="02020603050405020304" pitchFamily="18" charset="0"/>
              </a:rPr>
              <a:t>Ara ja no </a:t>
            </a:r>
            <a:r>
              <a:rPr lang="ca-ES" dirty="0" smtClean="0">
                <a:latin typeface="UIBsans"/>
                <a:ea typeface="Calibri" panose="020F0502020204030204" pitchFamily="34" charset="0"/>
                <a:cs typeface="Times New Roman" panose="02020603050405020304" pitchFamily="18" charset="0"/>
              </a:rPr>
              <a:t>estam </a:t>
            </a:r>
            <a:r>
              <a:rPr lang="ca-ES" dirty="0">
                <a:latin typeface="UIBsans"/>
                <a:ea typeface="Calibri" panose="020F0502020204030204" pitchFamily="34" charset="0"/>
                <a:cs typeface="Times New Roman" panose="02020603050405020304" pitchFamily="18" charset="0"/>
              </a:rPr>
              <a:t>en situació d’emergència, </a:t>
            </a:r>
            <a:r>
              <a:rPr lang="ca-ES" dirty="0" smtClean="0">
                <a:latin typeface="UIBsans"/>
                <a:ea typeface="Calibri" panose="020F0502020204030204" pitchFamily="34" charset="0"/>
                <a:cs typeface="Times New Roman" panose="02020603050405020304" pitchFamily="18" charset="0"/>
              </a:rPr>
              <a:t>però ens </a:t>
            </a:r>
            <a:r>
              <a:rPr lang="ca-ES" dirty="0">
                <a:latin typeface="UIBsans"/>
                <a:ea typeface="Calibri" panose="020F0502020204030204" pitchFamily="34" charset="0"/>
                <a:cs typeface="Times New Roman" panose="02020603050405020304" pitchFamily="18" charset="0"/>
              </a:rPr>
              <a:t>toca viure una crisi </a:t>
            </a:r>
            <a:r>
              <a:rPr lang="ca-ES" dirty="0" smtClean="0">
                <a:latin typeface="UIBsans"/>
                <a:ea typeface="Calibri" panose="020F0502020204030204" pitchFamily="34" charset="0"/>
                <a:cs typeface="Times New Roman" panose="02020603050405020304" pitchFamily="18" charset="0"/>
              </a:rPr>
              <a:t>continuada.</a:t>
            </a:r>
          </a:p>
          <a:p>
            <a:pPr marL="285750" indent="-285750">
              <a:lnSpc>
                <a:spcPct val="107000"/>
              </a:lnSpc>
              <a:spcAft>
                <a:spcPts val="800"/>
              </a:spcAft>
              <a:buFont typeface="Wingdings" panose="05000000000000000000" pitchFamily="2" charset="2"/>
              <a:buChar char="ü"/>
            </a:pPr>
            <a:endParaRPr lang="es-ES" sz="12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96" name="Google Shape;196;p21"/>
          <p:cNvPicPr preferRelativeResize="0"/>
          <p:nvPr/>
        </p:nvPicPr>
        <p:blipFill>
          <a:blip r:embed="rId3">
            <a:alphaModFix/>
          </a:blip>
          <a:stretch>
            <a:fillRect/>
          </a:stretch>
        </p:blipFill>
        <p:spPr>
          <a:xfrm>
            <a:off x="8791575" y="4791075"/>
            <a:ext cx="352424" cy="352424"/>
          </a:xfrm>
          <a:prstGeom prst="rect">
            <a:avLst/>
          </a:prstGeom>
          <a:noFill/>
          <a:ln>
            <a:noFill/>
          </a:ln>
        </p:spPr>
      </p:pic>
      <p:sp>
        <p:nvSpPr>
          <p:cNvPr id="197" name="Google Shape;197;p21"/>
          <p:cNvSpPr txBox="1"/>
          <p:nvPr/>
        </p:nvSpPr>
        <p:spPr>
          <a:xfrm>
            <a:off x="0" y="4799800"/>
            <a:ext cx="8791500" cy="352500"/>
          </a:xfrm>
          <a:prstGeom prst="rect">
            <a:avLst/>
          </a:prstGeom>
          <a:solidFill>
            <a:srgbClr val="E5E5E5"/>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000">
              <a:latin typeface="Cambria"/>
              <a:ea typeface="Cambria"/>
              <a:cs typeface="Cambria"/>
              <a:sym typeface="Cambria"/>
            </a:endParaRPr>
          </a:p>
        </p:txBody>
      </p:sp>
      <p:sp>
        <p:nvSpPr>
          <p:cNvPr id="198" name="Google Shape;198;p21"/>
          <p:cNvSpPr txBox="1">
            <a:spLocks noGrp="1"/>
          </p:cNvSpPr>
          <p:nvPr>
            <p:ph type="subTitle" idx="1"/>
          </p:nvPr>
        </p:nvSpPr>
        <p:spPr>
          <a:xfrm>
            <a:off x="6454525" y="1020000"/>
            <a:ext cx="2598900" cy="3679800"/>
          </a:xfrm>
          <a:prstGeom prst="rect">
            <a:avLst/>
          </a:prstGeom>
          <a:solidFill>
            <a:srgbClr val="242F40"/>
          </a:solidFill>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indent="0"/>
            <a:r>
              <a:rPr lang="en" sz="1900" b="1" dirty="0" smtClean="0">
                <a:solidFill>
                  <a:srgbClr val="E5E5E5"/>
                </a:solidFill>
                <a:latin typeface="Cambria"/>
                <a:ea typeface="Cambria"/>
                <a:cs typeface="Cambria"/>
                <a:sym typeface="Cambria"/>
              </a:rPr>
              <a:t>«</a:t>
            </a:r>
            <a:r>
              <a:rPr lang="ca-ES" sz="1900" b="1" dirty="0" smtClean="0">
                <a:solidFill>
                  <a:srgbClr val="E5E5E5"/>
                </a:solidFill>
                <a:latin typeface="Cambria"/>
                <a:ea typeface="Cambria"/>
                <a:cs typeface="Cambria"/>
              </a:rPr>
              <a:t>El </a:t>
            </a:r>
            <a:r>
              <a:rPr lang="ca-ES" sz="1900" b="1" dirty="0">
                <a:solidFill>
                  <a:srgbClr val="E5E5E5"/>
                </a:solidFill>
                <a:latin typeface="Cambria"/>
                <a:ea typeface="Cambria"/>
                <a:cs typeface="Cambria"/>
              </a:rPr>
              <a:t>gran repte arriba </a:t>
            </a:r>
            <a:r>
              <a:rPr lang="ca-ES" sz="1900" b="1" dirty="0" smtClean="0">
                <a:solidFill>
                  <a:srgbClr val="E5E5E5"/>
                </a:solidFill>
                <a:latin typeface="Cambria"/>
                <a:ea typeface="Cambria"/>
                <a:cs typeface="Cambria"/>
              </a:rPr>
              <a:t>ara»</a:t>
            </a:r>
            <a:endParaRPr lang="es-ES" sz="1900" b="1" dirty="0">
              <a:solidFill>
                <a:srgbClr val="E5E5E5"/>
              </a:solidFill>
              <a:latin typeface="Cambria"/>
              <a:ea typeface="Cambria"/>
              <a:cs typeface="Cambria"/>
            </a:endParaRPr>
          </a:p>
          <a:p>
            <a:pPr marL="0" lvl="0" indent="0" algn="ctr" rtl="0">
              <a:spcBef>
                <a:spcPts val="0"/>
              </a:spcBef>
              <a:spcAft>
                <a:spcPts val="0"/>
              </a:spcAft>
              <a:buNone/>
            </a:pPr>
            <a:endParaRPr sz="1400" dirty="0" smtClean="0">
              <a:solidFill>
                <a:srgbClr val="E5E5E5"/>
              </a:solidFill>
              <a:latin typeface="Cambria"/>
              <a:ea typeface="Cambria"/>
              <a:cs typeface="Cambria"/>
              <a:sym typeface="Cambria"/>
            </a:endParaRPr>
          </a:p>
          <a:p>
            <a:pPr marL="0" lvl="0" indent="0" algn="ctr" rtl="0">
              <a:lnSpc>
                <a:spcPct val="115000"/>
              </a:lnSpc>
              <a:spcBef>
                <a:spcPts val="0"/>
              </a:spcBef>
              <a:spcAft>
                <a:spcPts val="0"/>
              </a:spcAft>
              <a:buNone/>
            </a:pPr>
            <a:endParaRPr sz="1400" dirty="0">
              <a:solidFill>
                <a:srgbClr val="E5E5E5"/>
              </a:solidFill>
              <a:latin typeface="Cambria"/>
              <a:ea typeface="Cambria"/>
              <a:cs typeface="Cambria"/>
              <a:sym typeface="Cambria"/>
            </a:endParaRPr>
          </a:p>
          <a:p>
            <a:pPr marL="0" lvl="0" indent="0" algn="ctr" rtl="0">
              <a:lnSpc>
                <a:spcPct val="115000"/>
              </a:lnSpc>
              <a:spcBef>
                <a:spcPts val="0"/>
              </a:spcBef>
              <a:spcAft>
                <a:spcPts val="0"/>
              </a:spcAft>
              <a:buClr>
                <a:schemeClr val="dk1"/>
              </a:buClr>
              <a:buSzPts val="1100"/>
              <a:buFont typeface="Arial"/>
              <a:buNone/>
            </a:pPr>
            <a:endParaRPr sz="1400" dirty="0">
              <a:solidFill>
                <a:srgbClr val="E5E5E5"/>
              </a:solidFill>
              <a:latin typeface="Cambria"/>
              <a:ea typeface="Cambria"/>
              <a:cs typeface="Cambria"/>
              <a:sym typeface="Cambria"/>
            </a:endParaRPr>
          </a:p>
        </p:txBody>
      </p:sp>
      <p:sp>
        <p:nvSpPr>
          <p:cNvPr id="199" name="Google Shape;199;p21"/>
          <p:cNvSpPr txBox="1">
            <a:spLocks noGrp="1"/>
          </p:cNvSpPr>
          <p:nvPr>
            <p:ph type="sldNum" idx="12"/>
          </p:nvPr>
        </p:nvSpPr>
        <p:spPr>
          <a:xfrm>
            <a:off x="0" y="4799800"/>
            <a:ext cx="385800" cy="343800"/>
          </a:xfrm>
          <a:prstGeom prst="rect">
            <a:avLst/>
          </a:prstGeom>
          <a:solidFill>
            <a:srgbClr val="363636"/>
          </a:solidFill>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sz="1200" smtClean="0">
                <a:solidFill>
                  <a:srgbClr val="E5E5E5"/>
                </a:solidFill>
                <a:latin typeface="Cambria"/>
                <a:ea typeface="Cambria"/>
                <a:cs typeface="Cambria"/>
                <a:sym typeface="Cambria"/>
              </a:rPr>
              <a:t>11</a:t>
            </a:fld>
            <a:endParaRPr sz="1200" dirty="0">
              <a:solidFill>
                <a:srgbClr val="E5E5E5"/>
              </a:solidFill>
              <a:latin typeface="Cambria"/>
              <a:ea typeface="Cambria"/>
              <a:cs typeface="Cambria"/>
              <a:sym typeface="Cambria"/>
            </a:endParaRPr>
          </a:p>
        </p:txBody>
      </p:sp>
      <p:pic>
        <p:nvPicPr>
          <p:cNvPr id="200" name="Google Shape;200;p21"/>
          <p:cNvPicPr preferRelativeResize="0"/>
          <p:nvPr/>
        </p:nvPicPr>
        <p:blipFill>
          <a:blip r:embed="rId4">
            <a:alphaModFix/>
          </a:blip>
          <a:stretch>
            <a:fillRect/>
          </a:stretch>
        </p:blipFill>
        <p:spPr>
          <a:xfrm>
            <a:off x="8134851" y="4034425"/>
            <a:ext cx="918575" cy="918575"/>
          </a:xfrm>
          <a:prstGeom prst="rect">
            <a:avLst/>
          </a:prstGeom>
          <a:noFill/>
          <a:ln>
            <a:noFill/>
          </a:ln>
        </p:spPr>
      </p:pic>
    </p:spTree>
    <p:extLst>
      <p:ext uri="{BB962C8B-B14F-4D97-AF65-F5344CB8AC3E}">
        <p14:creationId xmlns:p14="http://schemas.microsoft.com/office/powerpoint/2010/main" val="6751268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21"/>
          <p:cNvSpPr txBox="1">
            <a:spLocks noGrp="1"/>
          </p:cNvSpPr>
          <p:nvPr>
            <p:ph type="ctrTitle"/>
          </p:nvPr>
        </p:nvSpPr>
        <p:spPr>
          <a:xfrm>
            <a:off x="0" y="0"/>
            <a:ext cx="6397800" cy="904500"/>
          </a:xfrm>
          <a:prstGeom prst="rect">
            <a:avLst/>
          </a:prstGeom>
          <a:solidFill>
            <a:srgbClr val="CCA43B"/>
          </a:solidFill>
        </p:spPr>
        <p:txBody>
          <a:bodyPr spcFirstLastPara="1" wrap="square" lIns="91425" tIns="91425" rIns="91425" bIns="91425" anchor="ctr" anchorCtr="0">
            <a:noAutofit/>
          </a:bodyPr>
          <a:lstStyle/>
          <a:p>
            <a:pPr lvl="0"/>
            <a:r>
              <a:rPr lang="es-ES" sz="2000" b="1" dirty="0" err="1">
                <a:solidFill>
                  <a:schemeClr val="tx1"/>
                </a:solidFill>
                <a:latin typeface="Cambria" panose="02040503050406030204" pitchFamily="18" charset="0"/>
                <a:ea typeface="Cambria" panose="02040503050406030204" pitchFamily="18" charset="0"/>
              </a:rPr>
              <a:t>Conferència</a:t>
            </a:r>
            <a:r>
              <a:rPr lang="es-ES" sz="2000" b="1" dirty="0">
                <a:solidFill>
                  <a:schemeClr val="tx1"/>
                </a:solidFill>
                <a:latin typeface="Cambria" panose="02040503050406030204" pitchFamily="18" charset="0"/>
                <a:ea typeface="Cambria" panose="02040503050406030204" pitchFamily="18" charset="0"/>
              </a:rPr>
              <a:t> </a:t>
            </a:r>
            <a:r>
              <a:rPr lang="es-ES" sz="2400" b="1" dirty="0" smtClean="0">
                <a:solidFill>
                  <a:schemeClr val="accent5">
                    <a:lumMod val="40000"/>
                    <a:lumOff val="60000"/>
                  </a:schemeClr>
                </a:solidFill>
                <a:latin typeface="Cambria" panose="02040503050406030204" pitchFamily="18" charset="0"/>
                <a:ea typeface="Cambria" panose="02040503050406030204" pitchFamily="18" charset="0"/>
              </a:rPr>
              <a:t>«La </a:t>
            </a:r>
            <a:r>
              <a:rPr lang="es-ES" sz="2400" b="1" dirty="0" err="1" smtClean="0">
                <a:solidFill>
                  <a:schemeClr val="accent5">
                    <a:lumMod val="40000"/>
                    <a:lumOff val="60000"/>
                  </a:schemeClr>
                </a:solidFill>
                <a:latin typeface="Cambria" panose="02040503050406030204" pitchFamily="18" charset="0"/>
                <a:ea typeface="Cambria" panose="02040503050406030204" pitchFamily="18" charset="0"/>
              </a:rPr>
              <a:t>creativitat</a:t>
            </a:r>
            <a:r>
              <a:rPr lang="es-ES" sz="2400" b="1" dirty="0" smtClean="0">
                <a:solidFill>
                  <a:schemeClr val="accent5">
                    <a:lumMod val="40000"/>
                    <a:lumOff val="60000"/>
                  </a:schemeClr>
                </a:solidFill>
                <a:latin typeface="Cambria" panose="02040503050406030204" pitchFamily="18" charset="0"/>
                <a:ea typeface="Cambria" panose="02040503050406030204" pitchFamily="18" charset="0"/>
              </a:rPr>
              <a:t>, </a:t>
            </a:r>
            <a:r>
              <a:rPr lang="es-ES" sz="2400" b="1" dirty="0" err="1" smtClean="0">
                <a:solidFill>
                  <a:schemeClr val="accent5">
                    <a:lumMod val="40000"/>
                    <a:lumOff val="60000"/>
                  </a:schemeClr>
                </a:solidFill>
                <a:latin typeface="Cambria" panose="02040503050406030204" pitchFamily="18" charset="0"/>
                <a:ea typeface="Cambria" panose="02040503050406030204" pitchFamily="18" charset="0"/>
              </a:rPr>
              <a:t>eix</a:t>
            </a:r>
            <a:r>
              <a:rPr lang="es-ES" sz="2400" b="1" dirty="0" smtClean="0">
                <a:solidFill>
                  <a:schemeClr val="accent5">
                    <a:lumMod val="40000"/>
                    <a:lumOff val="60000"/>
                  </a:schemeClr>
                </a:solidFill>
                <a:latin typeface="Cambria" panose="02040503050406030204" pitchFamily="18" charset="0"/>
                <a:ea typeface="Cambria" panose="02040503050406030204" pitchFamily="18" charset="0"/>
              </a:rPr>
              <a:t> transversal del </a:t>
            </a:r>
            <a:r>
              <a:rPr lang="es-ES" sz="2400" b="1" dirty="0" err="1" smtClean="0">
                <a:solidFill>
                  <a:schemeClr val="accent5">
                    <a:lumMod val="40000"/>
                    <a:lumOff val="60000"/>
                  </a:schemeClr>
                </a:solidFill>
                <a:latin typeface="Cambria" panose="02040503050406030204" pitchFamily="18" charset="0"/>
                <a:ea typeface="Cambria" panose="02040503050406030204" pitchFamily="18" charset="0"/>
              </a:rPr>
              <a:t>voluntariat</a:t>
            </a:r>
            <a:r>
              <a:rPr lang="es-ES" sz="2400" b="1" dirty="0">
                <a:solidFill>
                  <a:schemeClr val="accent5">
                    <a:lumMod val="40000"/>
                    <a:lumOff val="60000"/>
                  </a:schemeClr>
                </a:solidFill>
                <a:latin typeface="Cambria" panose="02040503050406030204" pitchFamily="18" charset="0"/>
                <a:ea typeface="Cambria" panose="02040503050406030204" pitchFamily="18" charset="0"/>
              </a:rPr>
              <a:t>»</a:t>
            </a:r>
            <a:endParaRPr sz="2400" b="1" dirty="0">
              <a:solidFill>
                <a:schemeClr val="accent5">
                  <a:lumMod val="40000"/>
                  <a:lumOff val="60000"/>
                </a:schemeClr>
              </a:solidFill>
              <a:latin typeface="Cambria"/>
              <a:ea typeface="Cambria"/>
              <a:cs typeface="Cambria"/>
              <a:sym typeface="Cambria"/>
            </a:endParaRPr>
          </a:p>
        </p:txBody>
      </p:sp>
      <p:sp>
        <p:nvSpPr>
          <p:cNvPr id="194" name="Google Shape;194;p21"/>
          <p:cNvSpPr txBox="1">
            <a:spLocks noGrp="1"/>
          </p:cNvSpPr>
          <p:nvPr>
            <p:ph type="subTitle" idx="1"/>
          </p:nvPr>
        </p:nvSpPr>
        <p:spPr>
          <a:xfrm>
            <a:off x="6397800" y="0"/>
            <a:ext cx="2746200" cy="904500"/>
          </a:xfrm>
          <a:prstGeom prst="rect">
            <a:avLst/>
          </a:prstGeom>
          <a:solidFill>
            <a:srgbClr val="E5E5E5"/>
          </a:solidFill>
        </p:spPr>
        <p:txBody>
          <a:bodyPr spcFirstLastPara="1" wrap="square" lIns="91425" tIns="91425" rIns="91425" bIns="91425" anchor="ctr" anchorCtr="0">
            <a:noAutofit/>
          </a:bodyPr>
          <a:lstStyle/>
          <a:p>
            <a:pPr marL="0" lvl="0" indent="0" algn="ctr" rtl="0">
              <a:spcBef>
                <a:spcPts val="0"/>
              </a:spcBef>
              <a:spcAft>
                <a:spcPts val="0"/>
              </a:spcAft>
              <a:buNone/>
            </a:pPr>
            <a:r>
              <a:rPr lang="es-ES" sz="1600" dirty="0" smtClean="0">
                <a:solidFill>
                  <a:srgbClr val="242F40"/>
                </a:solidFill>
                <a:latin typeface="Cambria"/>
                <a:ea typeface="Cambria"/>
                <a:cs typeface="Cambria"/>
                <a:sym typeface="Cambria"/>
              </a:rPr>
              <a:t>Ana Cañas</a:t>
            </a:r>
            <a:endParaRPr sz="1600" dirty="0">
              <a:solidFill>
                <a:srgbClr val="242F40"/>
              </a:solidFill>
              <a:latin typeface="Cambria"/>
              <a:ea typeface="Cambria"/>
              <a:cs typeface="Cambria"/>
              <a:sym typeface="Cambria"/>
            </a:endParaRPr>
          </a:p>
        </p:txBody>
      </p:sp>
      <p:sp>
        <p:nvSpPr>
          <p:cNvPr id="195" name="Google Shape;195;p21"/>
          <p:cNvSpPr txBox="1"/>
          <p:nvPr/>
        </p:nvSpPr>
        <p:spPr>
          <a:xfrm>
            <a:off x="578875" y="904500"/>
            <a:ext cx="5674200" cy="3895200"/>
          </a:xfrm>
          <a:prstGeom prst="rect">
            <a:avLst/>
          </a:prstGeom>
          <a:noFill/>
          <a:ln>
            <a:noFill/>
          </a:ln>
        </p:spPr>
        <p:txBody>
          <a:bodyPr spcFirstLastPara="1" wrap="square" lIns="91425" tIns="91425" rIns="91425" bIns="91425" anchor="ctr" anchorCtr="0">
            <a:noAutofit/>
          </a:bodyPr>
          <a:lstStyle/>
          <a:p>
            <a:pPr marL="425450" lvl="0" indent="-285750" algn="l" rtl="0">
              <a:spcBef>
                <a:spcPts val="0"/>
              </a:spcBef>
              <a:spcAft>
                <a:spcPts val="0"/>
              </a:spcAft>
              <a:buClr>
                <a:srgbClr val="363636"/>
              </a:buClr>
              <a:buSzPts val="1400"/>
              <a:buFont typeface="Wingdings" panose="05000000000000000000" pitchFamily="2" charset="2"/>
              <a:buChar char="ü"/>
            </a:pPr>
            <a:r>
              <a:rPr lang="ca-ES" sz="1600" dirty="0" smtClean="0">
                <a:solidFill>
                  <a:srgbClr val="363636"/>
                </a:solidFill>
                <a:latin typeface="Cambria"/>
                <a:ea typeface="Cambria"/>
                <a:cs typeface="Cambria"/>
                <a:sym typeface="Cambria"/>
              </a:rPr>
              <a:t>Ecologia de l’art i del benestar.</a:t>
            </a:r>
          </a:p>
          <a:p>
            <a:pPr marL="425450" lvl="0" indent="-285750" algn="l" rtl="0">
              <a:spcBef>
                <a:spcPts val="0"/>
              </a:spcBef>
              <a:spcAft>
                <a:spcPts val="0"/>
              </a:spcAft>
              <a:buClr>
                <a:srgbClr val="363636"/>
              </a:buClr>
              <a:buSzPts val="1400"/>
              <a:buFont typeface="Wingdings" panose="05000000000000000000" pitchFamily="2" charset="2"/>
              <a:buChar char="ü"/>
            </a:pPr>
            <a:endParaRPr lang="ca-ES" sz="1600" dirty="0" smtClean="0">
              <a:solidFill>
                <a:srgbClr val="363636"/>
              </a:solidFill>
              <a:latin typeface="Cambria"/>
              <a:ea typeface="Cambria"/>
              <a:cs typeface="Cambria"/>
              <a:sym typeface="Cambria"/>
            </a:endParaRPr>
          </a:p>
          <a:p>
            <a:pPr marL="425450" lvl="0" indent="-285750" algn="l" rtl="0">
              <a:spcBef>
                <a:spcPts val="0"/>
              </a:spcBef>
              <a:spcAft>
                <a:spcPts val="0"/>
              </a:spcAft>
              <a:buClr>
                <a:srgbClr val="363636"/>
              </a:buClr>
              <a:buSzPts val="1400"/>
              <a:buFont typeface="Wingdings" panose="05000000000000000000" pitchFamily="2" charset="2"/>
              <a:buChar char="ü"/>
            </a:pPr>
            <a:r>
              <a:rPr lang="ca-ES" sz="1600" dirty="0" smtClean="0">
                <a:solidFill>
                  <a:srgbClr val="363636"/>
                </a:solidFill>
                <a:latin typeface="Cambria"/>
                <a:ea typeface="Cambria"/>
                <a:cs typeface="Cambria"/>
                <a:sym typeface="Cambria"/>
              </a:rPr>
              <a:t>Canviar el món propi per canviar el món.</a:t>
            </a:r>
          </a:p>
          <a:p>
            <a:pPr marL="425450" lvl="0" indent="-285750" algn="l" rtl="0">
              <a:spcBef>
                <a:spcPts val="0"/>
              </a:spcBef>
              <a:spcAft>
                <a:spcPts val="0"/>
              </a:spcAft>
              <a:buClr>
                <a:srgbClr val="363636"/>
              </a:buClr>
              <a:buSzPts val="1400"/>
              <a:buFont typeface="Wingdings" panose="05000000000000000000" pitchFamily="2" charset="2"/>
              <a:buChar char="ü"/>
            </a:pPr>
            <a:endParaRPr lang="ca-ES" sz="1600" dirty="0" smtClean="0">
              <a:solidFill>
                <a:srgbClr val="363636"/>
              </a:solidFill>
              <a:latin typeface="Cambria"/>
              <a:ea typeface="Cambria"/>
              <a:cs typeface="Cambria"/>
              <a:sym typeface="Cambria"/>
            </a:endParaRPr>
          </a:p>
          <a:p>
            <a:pPr marL="425450" lvl="0" indent="-285750" algn="l" rtl="0">
              <a:spcBef>
                <a:spcPts val="0"/>
              </a:spcBef>
              <a:spcAft>
                <a:spcPts val="0"/>
              </a:spcAft>
              <a:buClr>
                <a:srgbClr val="363636"/>
              </a:buClr>
              <a:buSzPts val="1400"/>
              <a:buFont typeface="Wingdings" panose="05000000000000000000" pitchFamily="2" charset="2"/>
              <a:buChar char="ü"/>
            </a:pPr>
            <a:r>
              <a:rPr lang="ca-ES" sz="1600" dirty="0" smtClean="0">
                <a:solidFill>
                  <a:srgbClr val="363636"/>
                </a:solidFill>
                <a:latin typeface="Cambria"/>
                <a:ea typeface="Cambria"/>
                <a:cs typeface="Cambria"/>
                <a:sym typeface="Cambria"/>
              </a:rPr>
              <a:t>Noves aliances i sinergies per no deixar ningú enrere.</a:t>
            </a:r>
          </a:p>
          <a:p>
            <a:pPr marL="425450" lvl="0" indent="-285750" algn="l" rtl="0">
              <a:spcBef>
                <a:spcPts val="0"/>
              </a:spcBef>
              <a:spcAft>
                <a:spcPts val="0"/>
              </a:spcAft>
              <a:buClr>
                <a:srgbClr val="363636"/>
              </a:buClr>
              <a:buSzPts val="1400"/>
              <a:buFont typeface="Wingdings" panose="05000000000000000000" pitchFamily="2" charset="2"/>
              <a:buChar char="ü"/>
            </a:pPr>
            <a:endParaRPr lang="ca-ES" sz="1600" dirty="0" smtClean="0">
              <a:solidFill>
                <a:srgbClr val="363636"/>
              </a:solidFill>
              <a:latin typeface="Cambria"/>
              <a:ea typeface="Cambria"/>
              <a:cs typeface="Cambria"/>
              <a:sym typeface="Cambria"/>
            </a:endParaRPr>
          </a:p>
          <a:p>
            <a:pPr marL="425450" lvl="0" indent="-285750" algn="l" rtl="0">
              <a:spcBef>
                <a:spcPts val="0"/>
              </a:spcBef>
              <a:spcAft>
                <a:spcPts val="0"/>
              </a:spcAft>
              <a:buClr>
                <a:srgbClr val="363636"/>
              </a:buClr>
              <a:buSzPts val="1400"/>
              <a:buFont typeface="Wingdings" panose="05000000000000000000" pitchFamily="2" charset="2"/>
              <a:buChar char="ü"/>
            </a:pPr>
            <a:r>
              <a:rPr lang="ca-ES" sz="1600" dirty="0" smtClean="0">
                <a:solidFill>
                  <a:srgbClr val="363636"/>
                </a:solidFill>
                <a:latin typeface="Cambria"/>
                <a:ea typeface="Cambria"/>
                <a:cs typeface="Cambria"/>
                <a:sym typeface="Cambria"/>
              </a:rPr>
              <a:t>Tothom pot generar art i accedir-hi.</a:t>
            </a:r>
          </a:p>
          <a:p>
            <a:pPr marL="425450" lvl="0" indent="-285750" algn="l" rtl="0">
              <a:spcBef>
                <a:spcPts val="0"/>
              </a:spcBef>
              <a:spcAft>
                <a:spcPts val="0"/>
              </a:spcAft>
              <a:buClr>
                <a:srgbClr val="363636"/>
              </a:buClr>
              <a:buSzPts val="1400"/>
              <a:buFont typeface="Wingdings" panose="05000000000000000000" pitchFamily="2" charset="2"/>
              <a:buChar char="ü"/>
            </a:pPr>
            <a:endParaRPr lang="es-ES" sz="1600" dirty="0" smtClean="0">
              <a:solidFill>
                <a:srgbClr val="363636"/>
              </a:solidFill>
              <a:latin typeface="Cambria"/>
              <a:ea typeface="Cambria"/>
              <a:cs typeface="Cambria"/>
              <a:sym typeface="Cambria"/>
            </a:endParaRPr>
          </a:p>
          <a:p>
            <a:pPr marL="425450" lvl="0" indent="-285750" algn="l" rtl="0">
              <a:spcBef>
                <a:spcPts val="0"/>
              </a:spcBef>
              <a:spcAft>
                <a:spcPts val="0"/>
              </a:spcAft>
              <a:buClr>
                <a:srgbClr val="363636"/>
              </a:buClr>
              <a:buSzPts val="1400"/>
              <a:buFont typeface="Wingdings" panose="05000000000000000000" pitchFamily="2" charset="2"/>
              <a:buChar char="ü"/>
            </a:pPr>
            <a:endParaRPr lang="es-ES" sz="1600" dirty="0" smtClean="0">
              <a:solidFill>
                <a:srgbClr val="363636"/>
              </a:solidFill>
              <a:latin typeface="Cambria"/>
              <a:ea typeface="Cambria"/>
              <a:cs typeface="Cambria"/>
              <a:sym typeface="Cambria"/>
            </a:endParaRPr>
          </a:p>
        </p:txBody>
      </p:sp>
      <p:pic>
        <p:nvPicPr>
          <p:cNvPr id="196" name="Google Shape;196;p21"/>
          <p:cNvPicPr preferRelativeResize="0"/>
          <p:nvPr/>
        </p:nvPicPr>
        <p:blipFill>
          <a:blip r:embed="rId3">
            <a:alphaModFix/>
          </a:blip>
          <a:stretch>
            <a:fillRect/>
          </a:stretch>
        </p:blipFill>
        <p:spPr>
          <a:xfrm>
            <a:off x="8791575" y="4791075"/>
            <a:ext cx="352424" cy="352424"/>
          </a:xfrm>
          <a:prstGeom prst="rect">
            <a:avLst/>
          </a:prstGeom>
          <a:noFill/>
          <a:ln>
            <a:noFill/>
          </a:ln>
        </p:spPr>
      </p:pic>
      <p:sp>
        <p:nvSpPr>
          <p:cNvPr id="197" name="Google Shape;197;p21"/>
          <p:cNvSpPr txBox="1"/>
          <p:nvPr/>
        </p:nvSpPr>
        <p:spPr>
          <a:xfrm>
            <a:off x="0" y="4799800"/>
            <a:ext cx="8791500" cy="352500"/>
          </a:xfrm>
          <a:prstGeom prst="rect">
            <a:avLst/>
          </a:prstGeom>
          <a:solidFill>
            <a:srgbClr val="E5E5E5"/>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000">
              <a:latin typeface="Cambria"/>
              <a:ea typeface="Cambria"/>
              <a:cs typeface="Cambria"/>
              <a:sym typeface="Cambria"/>
            </a:endParaRPr>
          </a:p>
        </p:txBody>
      </p:sp>
      <p:sp>
        <p:nvSpPr>
          <p:cNvPr id="198" name="Google Shape;198;p21"/>
          <p:cNvSpPr txBox="1">
            <a:spLocks noGrp="1"/>
          </p:cNvSpPr>
          <p:nvPr>
            <p:ph type="subTitle" idx="1"/>
          </p:nvPr>
        </p:nvSpPr>
        <p:spPr>
          <a:xfrm>
            <a:off x="6454525" y="1020000"/>
            <a:ext cx="2598900" cy="3679800"/>
          </a:xfrm>
          <a:prstGeom prst="rect">
            <a:avLst/>
          </a:prstGeom>
          <a:solidFill>
            <a:srgbClr val="242F40"/>
          </a:solidFill>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indent="0"/>
            <a:r>
              <a:rPr lang="en" sz="1900" b="1" dirty="0" smtClean="0">
                <a:solidFill>
                  <a:srgbClr val="E5E5E5"/>
                </a:solidFill>
                <a:latin typeface="Cambria"/>
                <a:ea typeface="Cambria"/>
                <a:cs typeface="Cambria"/>
                <a:sym typeface="Cambria"/>
              </a:rPr>
              <a:t>«</a:t>
            </a:r>
            <a:r>
              <a:rPr lang="ca-ES" sz="1900" b="1" dirty="0" smtClean="0">
                <a:solidFill>
                  <a:srgbClr val="E5E5E5"/>
                </a:solidFill>
                <a:latin typeface="Cambria"/>
                <a:ea typeface="Cambria"/>
                <a:cs typeface="Cambria"/>
                <a:sym typeface="Cambria"/>
              </a:rPr>
              <a:t>S’han de potenciar les capacitats creatives dels altres per generar benestar terapèutic»</a:t>
            </a:r>
          </a:p>
          <a:p>
            <a:pPr marL="0" lvl="0" indent="0" algn="ctr" rtl="0">
              <a:spcBef>
                <a:spcPts val="0"/>
              </a:spcBef>
              <a:spcAft>
                <a:spcPts val="0"/>
              </a:spcAft>
              <a:buNone/>
            </a:pPr>
            <a:endParaRPr sz="1400" dirty="0" smtClean="0">
              <a:solidFill>
                <a:srgbClr val="E5E5E5"/>
              </a:solidFill>
              <a:latin typeface="Cambria"/>
              <a:ea typeface="Cambria"/>
              <a:cs typeface="Cambria"/>
              <a:sym typeface="Cambria"/>
            </a:endParaRPr>
          </a:p>
          <a:p>
            <a:pPr marL="0" lvl="0" indent="0" algn="ctr" rtl="0">
              <a:lnSpc>
                <a:spcPct val="115000"/>
              </a:lnSpc>
              <a:spcBef>
                <a:spcPts val="0"/>
              </a:spcBef>
              <a:spcAft>
                <a:spcPts val="0"/>
              </a:spcAft>
              <a:buNone/>
            </a:pPr>
            <a:endParaRPr sz="1400" dirty="0">
              <a:solidFill>
                <a:srgbClr val="E5E5E5"/>
              </a:solidFill>
              <a:latin typeface="Cambria"/>
              <a:ea typeface="Cambria"/>
              <a:cs typeface="Cambria"/>
              <a:sym typeface="Cambria"/>
            </a:endParaRPr>
          </a:p>
          <a:p>
            <a:pPr marL="0" lvl="0" indent="0" algn="ctr" rtl="0">
              <a:lnSpc>
                <a:spcPct val="115000"/>
              </a:lnSpc>
              <a:spcBef>
                <a:spcPts val="0"/>
              </a:spcBef>
              <a:spcAft>
                <a:spcPts val="0"/>
              </a:spcAft>
              <a:buClr>
                <a:schemeClr val="dk1"/>
              </a:buClr>
              <a:buSzPts val="1100"/>
              <a:buFont typeface="Arial"/>
              <a:buNone/>
            </a:pPr>
            <a:endParaRPr sz="1400" dirty="0">
              <a:solidFill>
                <a:srgbClr val="E5E5E5"/>
              </a:solidFill>
              <a:latin typeface="Cambria"/>
              <a:ea typeface="Cambria"/>
              <a:cs typeface="Cambria"/>
              <a:sym typeface="Cambria"/>
            </a:endParaRPr>
          </a:p>
        </p:txBody>
      </p:sp>
      <p:sp>
        <p:nvSpPr>
          <p:cNvPr id="199" name="Google Shape;199;p21"/>
          <p:cNvSpPr txBox="1">
            <a:spLocks noGrp="1"/>
          </p:cNvSpPr>
          <p:nvPr>
            <p:ph type="sldNum" idx="12"/>
          </p:nvPr>
        </p:nvSpPr>
        <p:spPr>
          <a:xfrm>
            <a:off x="0" y="4799800"/>
            <a:ext cx="385800" cy="343800"/>
          </a:xfrm>
          <a:prstGeom prst="rect">
            <a:avLst/>
          </a:prstGeom>
          <a:solidFill>
            <a:srgbClr val="363636"/>
          </a:solidFill>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sz="1200" smtClean="0">
                <a:solidFill>
                  <a:srgbClr val="E5E5E5"/>
                </a:solidFill>
                <a:latin typeface="Cambria"/>
                <a:ea typeface="Cambria"/>
                <a:cs typeface="Cambria"/>
                <a:sym typeface="Cambria"/>
              </a:rPr>
              <a:t>12</a:t>
            </a:fld>
            <a:endParaRPr sz="1200" dirty="0">
              <a:solidFill>
                <a:srgbClr val="E5E5E5"/>
              </a:solidFill>
              <a:latin typeface="Cambria"/>
              <a:ea typeface="Cambria"/>
              <a:cs typeface="Cambria"/>
              <a:sym typeface="Cambria"/>
            </a:endParaRPr>
          </a:p>
        </p:txBody>
      </p:sp>
      <p:pic>
        <p:nvPicPr>
          <p:cNvPr id="200" name="Google Shape;200;p21"/>
          <p:cNvPicPr preferRelativeResize="0"/>
          <p:nvPr/>
        </p:nvPicPr>
        <p:blipFill>
          <a:blip r:embed="rId4">
            <a:alphaModFix/>
          </a:blip>
          <a:stretch>
            <a:fillRect/>
          </a:stretch>
        </p:blipFill>
        <p:spPr>
          <a:xfrm>
            <a:off x="8134851" y="4034425"/>
            <a:ext cx="918575" cy="918575"/>
          </a:xfrm>
          <a:prstGeom prst="rect">
            <a:avLst/>
          </a:prstGeom>
          <a:noFill/>
          <a:ln>
            <a:noFill/>
          </a:ln>
        </p:spPr>
      </p:pic>
    </p:spTree>
    <p:extLst>
      <p:ext uri="{BB962C8B-B14F-4D97-AF65-F5344CB8AC3E}">
        <p14:creationId xmlns:p14="http://schemas.microsoft.com/office/powerpoint/2010/main" val="40978545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21"/>
          <p:cNvSpPr txBox="1">
            <a:spLocks noGrp="1"/>
          </p:cNvSpPr>
          <p:nvPr>
            <p:ph type="ctrTitle"/>
          </p:nvPr>
        </p:nvSpPr>
        <p:spPr>
          <a:xfrm>
            <a:off x="0" y="0"/>
            <a:ext cx="6397800" cy="904500"/>
          </a:xfrm>
          <a:prstGeom prst="rect">
            <a:avLst/>
          </a:prstGeom>
          <a:solidFill>
            <a:srgbClr val="CCA43B"/>
          </a:solidFill>
        </p:spPr>
        <p:txBody>
          <a:bodyPr spcFirstLastPara="1" wrap="square" lIns="91425" tIns="91425" rIns="91425" bIns="91425" anchor="ctr" anchorCtr="0">
            <a:noAutofit/>
          </a:bodyPr>
          <a:lstStyle/>
          <a:p>
            <a:pPr marL="0" lvl="0" indent="0" algn="ctr" rtl="0">
              <a:spcBef>
                <a:spcPts val="0"/>
              </a:spcBef>
              <a:spcAft>
                <a:spcPts val="0"/>
              </a:spcAft>
              <a:buNone/>
            </a:pPr>
            <a:r>
              <a:rPr lang="en" sz="2200" b="1" dirty="0">
                <a:solidFill>
                  <a:srgbClr val="242F40"/>
                </a:solidFill>
                <a:latin typeface="Cambria"/>
                <a:ea typeface="Cambria"/>
                <a:cs typeface="Cambria"/>
                <a:sym typeface="Cambria"/>
              </a:rPr>
              <a:t>Com ens podem coordinar i</a:t>
            </a:r>
            <a:endParaRPr sz="2200" b="1" dirty="0">
              <a:solidFill>
                <a:srgbClr val="242F40"/>
              </a:solidFill>
              <a:latin typeface="Cambria"/>
              <a:ea typeface="Cambria"/>
              <a:cs typeface="Cambria"/>
              <a:sym typeface="Cambria"/>
            </a:endParaRPr>
          </a:p>
          <a:p>
            <a:pPr marL="0" lvl="0" indent="0" algn="ctr" rtl="0">
              <a:spcBef>
                <a:spcPts val="0"/>
              </a:spcBef>
              <a:spcAft>
                <a:spcPts val="0"/>
              </a:spcAft>
              <a:buNone/>
            </a:pPr>
            <a:r>
              <a:rPr lang="en" sz="2200" b="1" dirty="0">
                <a:solidFill>
                  <a:srgbClr val="242F40"/>
                </a:solidFill>
                <a:latin typeface="Cambria"/>
                <a:ea typeface="Cambria"/>
                <a:cs typeface="Cambria"/>
                <a:sym typeface="Cambria"/>
              </a:rPr>
              <a:t>comunicar </a:t>
            </a:r>
            <a:r>
              <a:rPr lang="en" sz="2200" b="1" dirty="0" smtClean="0">
                <a:solidFill>
                  <a:srgbClr val="242F40"/>
                </a:solidFill>
                <a:latin typeface="Cambria"/>
                <a:ea typeface="Cambria"/>
                <a:cs typeface="Cambria"/>
                <a:sym typeface="Cambria"/>
              </a:rPr>
              <a:t>al si de </a:t>
            </a:r>
            <a:r>
              <a:rPr lang="en" sz="2200" b="1" dirty="0">
                <a:solidFill>
                  <a:srgbClr val="242F40"/>
                </a:solidFill>
                <a:latin typeface="Cambria"/>
                <a:ea typeface="Cambria"/>
                <a:cs typeface="Cambria"/>
                <a:sym typeface="Cambria"/>
              </a:rPr>
              <a:t>les entitats de voluntariat</a:t>
            </a:r>
            <a:endParaRPr sz="2200" b="1" dirty="0">
              <a:solidFill>
                <a:srgbClr val="242F40"/>
              </a:solidFill>
              <a:latin typeface="Cambria"/>
              <a:ea typeface="Cambria"/>
              <a:cs typeface="Cambria"/>
              <a:sym typeface="Cambria"/>
            </a:endParaRPr>
          </a:p>
        </p:txBody>
      </p:sp>
      <p:sp>
        <p:nvSpPr>
          <p:cNvPr id="194" name="Google Shape;194;p21"/>
          <p:cNvSpPr txBox="1">
            <a:spLocks noGrp="1"/>
          </p:cNvSpPr>
          <p:nvPr>
            <p:ph type="subTitle" idx="1"/>
          </p:nvPr>
        </p:nvSpPr>
        <p:spPr>
          <a:xfrm>
            <a:off x="6397800" y="0"/>
            <a:ext cx="2746200" cy="904500"/>
          </a:xfrm>
          <a:prstGeom prst="rect">
            <a:avLst/>
          </a:prstGeom>
          <a:solidFill>
            <a:srgbClr val="E5E5E5"/>
          </a:solidFill>
        </p:spPr>
        <p:txBody>
          <a:bodyPr spcFirstLastPara="1" wrap="square" lIns="91425" tIns="91425" rIns="91425" bIns="91425" anchor="ctr" anchorCtr="0">
            <a:noAutofit/>
          </a:bodyPr>
          <a:lstStyle/>
          <a:p>
            <a:pPr marL="0" lvl="0" indent="0" algn="ctr" rtl="0">
              <a:spcBef>
                <a:spcPts val="0"/>
              </a:spcBef>
              <a:spcAft>
                <a:spcPts val="0"/>
              </a:spcAft>
              <a:buNone/>
            </a:pPr>
            <a:r>
              <a:rPr lang="en" sz="1500" b="1">
                <a:solidFill>
                  <a:srgbClr val="242F40"/>
                </a:solidFill>
                <a:latin typeface="Cambria"/>
                <a:ea typeface="Cambria"/>
                <a:cs typeface="Cambria"/>
                <a:sym typeface="Cambria"/>
              </a:rPr>
              <a:t>Adrià Pons</a:t>
            </a:r>
            <a:r>
              <a:rPr lang="en" sz="1500">
                <a:solidFill>
                  <a:srgbClr val="242F40"/>
                </a:solidFill>
                <a:latin typeface="Cambria"/>
                <a:ea typeface="Cambria"/>
                <a:cs typeface="Cambria"/>
                <a:sym typeface="Cambria"/>
              </a:rPr>
              <a:t> | GOB Menorca</a:t>
            </a:r>
            <a:endParaRPr sz="1500" i="1">
              <a:solidFill>
                <a:srgbClr val="242F40"/>
              </a:solidFill>
              <a:latin typeface="Cambria"/>
              <a:ea typeface="Cambria"/>
              <a:cs typeface="Cambria"/>
              <a:sym typeface="Cambria"/>
            </a:endParaRPr>
          </a:p>
        </p:txBody>
      </p:sp>
      <p:sp>
        <p:nvSpPr>
          <p:cNvPr id="195" name="Google Shape;195;p21"/>
          <p:cNvSpPr txBox="1"/>
          <p:nvPr/>
        </p:nvSpPr>
        <p:spPr>
          <a:xfrm>
            <a:off x="578875" y="904500"/>
            <a:ext cx="5674200" cy="3895200"/>
          </a:xfrm>
          <a:prstGeom prst="rect">
            <a:avLst/>
          </a:prstGeom>
          <a:noFill/>
          <a:ln>
            <a:noFill/>
          </a:ln>
        </p:spPr>
        <p:txBody>
          <a:bodyPr spcFirstLastPara="1" wrap="square" lIns="91425" tIns="91425" rIns="91425" bIns="91425" anchor="ctr" anchorCtr="0">
            <a:noAutofit/>
          </a:bodyPr>
          <a:lstStyle/>
          <a:p>
            <a:pPr marL="457200" lvl="0" indent="-317500" algn="l" rtl="0">
              <a:spcBef>
                <a:spcPts val="0"/>
              </a:spcBef>
              <a:spcAft>
                <a:spcPts val="0"/>
              </a:spcAft>
              <a:buClr>
                <a:srgbClr val="363636"/>
              </a:buClr>
              <a:buSzPts val="1400"/>
              <a:buFont typeface="Cambria"/>
              <a:buChar char="●"/>
            </a:pPr>
            <a:r>
              <a:rPr lang="en" dirty="0">
                <a:solidFill>
                  <a:srgbClr val="363636"/>
                </a:solidFill>
                <a:latin typeface="Cambria"/>
                <a:ea typeface="Cambria"/>
                <a:cs typeface="Cambria"/>
                <a:sym typeface="Cambria"/>
              </a:rPr>
              <a:t>El </a:t>
            </a:r>
            <a:r>
              <a:rPr lang="en" dirty="0" smtClean="0">
                <a:solidFill>
                  <a:srgbClr val="363636"/>
                </a:solidFill>
                <a:latin typeface="Cambria"/>
                <a:ea typeface="Cambria"/>
                <a:cs typeface="Cambria"/>
                <a:sym typeface="Cambria"/>
              </a:rPr>
              <a:t>responsable </a:t>
            </a:r>
            <a:r>
              <a:rPr lang="en" dirty="0">
                <a:solidFill>
                  <a:srgbClr val="363636"/>
                </a:solidFill>
                <a:latin typeface="Cambria"/>
                <a:ea typeface="Cambria"/>
                <a:cs typeface="Cambria"/>
                <a:sym typeface="Cambria"/>
              </a:rPr>
              <a:t>del voluntariat fa </a:t>
            </a:r>
            <a:r>
              <a:rPr lang="en" dirty="0" smtClean="0">
                <a:solidFill>
                  <a:srgbClr val="363636"/>
                </a:solidFill>
                <a:latin typeface="Cambria"/>
                <a:ea typeface="Cambria"/>
                <a:cs typeface="Cambria"/>
                <a:sym typeface="Cambria"/>
              </a:rPr>
              <a:t>l’acollida; </a:t>
            </a:r>
            <a:r>
              <a:rPr lang="ca-ES" dirty="0" smtClean="0">
                <a:solidFill>
                  <a:srgbClr val="363636"/>
                </a:solidFill>
                <a:latin typeface="Cambria"/>
                <a:ea typeface="Cambria"/>
                <a:cs typeface="Cambria"/>
                <a:sym typeface="Cambria"/>
              </a:rPr>
              <a:t>i</a:t>
            </a:r>
            <a:r>
              <a:rPr lang="en" dirty="0" smtClean="0">
                <a:solidFill>
                  <a:srgbClr val="363636"/>
                </a:solidFill>
                <a:latin typeface="Cambria"/>
                <a:ea typeface="Cambria"/>
                <a:cs typeface="Cambria"/>
                <a:sym typeface="Cambria"/>
              </a:rPr>
              <a:t> el respons</a:t>
            </a:r>
            <a:r>
              <a:rPr lang="ca-ES" dirty="0" smtClean="0">
                <a:solidFill>
                  <a:srgbClr val="363636"/>
                </a:solidFill>
                <a:latin typeface="Cambria"/>
                <a:ea typeface="Cambria"/>
                <a:cs typeface="Cambria"/>
                <a:sym typeface="Cambria"/>
              </a:rPr>
              <a:t>i</a:t>
            </a:r>
            <a:r>
              <a:rPr lang="en" dirty="0" smtClean="0">
                <a:solidFill>
                  <a:srgbClr val="363636"/>
                </a:solidFill>
                <a:latin typeface="Cambria"/>
                <a:ea typeface="Cambria"/>
                <a:cs typeface="Cambria"/>
                <a:sym typeface="Cambria"/>
              </a:rPr>
              <a:t>ble de cada projecte en fa </a:t>
            </a:r>
            <a:r>
              <a:rPr lang="en" dirty="0">
                <a:solidFill>
                  <a:srgbClr val="363636"/>
                </a:solidFill>
                <a:latin typeface="Cambria"/>
                <a:ea typeface="Cambria"/>
                <a:cs typeface="Cambria"/>
                <a:sym typeface="Cambria"/>
              </a:rPr>
              <a:t>el </a:t>
            </a:r>
            <a:r>
              <a:rPr lang="en" dirty="0" smtClean="0">
                <a:solidFill>
                  <a:srgbClr val="363636"/>
                </a:solidFill>
                <a:latin typeface="Cambria"/>
                <a:ea typeface="Cambria"/>
                <a:cs typeface="Cambria"/>
                <a:sym typeface="Cambria"/>
              </a:rPr>
              <a:t>seguiment.</a:t>
            </a:r>
            <a:endParaRPr dirty="0">
              <a:solidFill>
                <a:srgbClr val="363636"/>
              </a:solidFill>
              <a:latin typeface="Cambria"/>
              <a:ea typeface="Cambria"/>
              <a:cs typeface="Cambria"/>
              <a:sym typeface="Cambria"/>
            </a:endParaRPr>
          </a:p>
          <a:p>
            <a:pPr marL="457200" lvl="0" indent="-317500" algn="l" rtl="0">
              <a:spcBef>
                <a:spcPts val="1000"/>
              </a:spcBef>
              <a:spcAft>
                <a:spcPts val="0"/>
              </a:spcAft>
              <a:buClr>
                <a:srgbClr val="363636"/>
              </a:buClr>
              <a:buSzPts val="1400"/>
              <a:buFont typeface="Cambria"/>
              <a:buChar char="●"/>
            </a:pPr>
            <a:r>
              <a:rPr lang="en" dirty="0">
                <a:solidFill>
                  <a:srgbClr val="363636"/>
                </a:solidFill>
                <a:latin typeface="Cambria"/>
                <a:ea typeface="Cambria"/>
                <a:cs typeface="Cambria"/>
                <a:sym typeface="Cambria"/>
              </a:rPr>
              <a:t>Ens </a:t>
            </a:r>
            <a:r>
              <a:rPr lang="en" dirty="0" smtClean="0">
                <a:solidFill>
                  <a:srgbClr val="363636"/>
                </a:solidFill>
                <a:latin typeface="Cambria"/>
                <a:ea typeface="Cambria"/>
                <a:cs typeface="Cambria"/>
                <a:sym typeface="Cambria"/>
              </a:rPr>
              <a:t>coordinam </a:t>
            </a:r>
            <a:r>
              <a:rPr lang="en" dirty="0">
                <a:solidFill>
                  <a:srgbClr val="363636"/>
                </a:solidFill>
                <a:latin typeface="Cambria"/>
                <a:ea typeface="Cambria"/>
                <a:cs typeface="Cambria"/>
                <a:sym typeface="Cambria"/>
              </a:rPr>
              <a:t>internament i també amb altres entitats per </a:t>
            </a:r>
            <a:r>
              <a:rPr lang="en" dirty="0" smtClean="0">
                <a:solidFill>
                  <a:srgbClr val="363636"/>
                </a:solidFill>
                <a:latin typeface="Cambria"/>
                <a:ea typeface="Cambria"/>
                <a:cs typeface="Cambria"/>
                <a:sym typeface="Cambria"/>
              </a:rPr>
              <a:t>derivar els perfils </a:t>
            </a:r>
            <a:r>
              <a:rPr lang="en" dirty="0">
                <a:solidFill>
                  <a:srgbClr val="363636"/>
                </a:solidFill>
                <a:latin typeface="Cambria"/>
                <a:ea typeface="Cambria"/>
                <a:cs typeface="Cambria"/>
                <a:sym typeface="Cambria"/>
              </a:rPr>
              <a:t>més adequats i </a:t>
            </a:r>
            <a:r>
              <a:rPr lang="en" dirty="0" smtClean="0">
                <a:solidFill>
                  <a:srgbClr val="363636"/>
                </a:solidFill>
                <a:latin typeface="Cambria"/>
                <a:ea typeface="Cambria"/>
                <a:cs typeface="Cambria"/>
                <a:sym typeface="Cambria"/>
              </a:rPr>
              <a:t>les col·laboracions</a:t>
            </a:r>
            <a:r>
              <a:rPr lang="en" dirty="0">
                <a:solidFill>
                  <a:srgbClr val="363636"/>
                </a:solidFill>
                <a:latin typeface="Cambria"/>
                <a:ea typeface="Cambria"/>
                <a:cs typeface="Cambria"/>
                <a:sym typeface="Cambria"/>
              </a:rPr>
              <a:t>.</a:t>
            </a:r>
            <a:endParaRPr dirty="0">
              <a:solidFill>
                <a:srgbClr val="363636"/>
              </a:solidFill>
              <a:latin typeface="Cambria"/>
              <a:ea typeface="Cambria"/>
              <a:cs typeface="Cambria"/>
              <a:sym typeface="Cambria"/>
            </a:endParaRPr>
          </a:p>
          <a:p>
            <a:pPr marL="457200" lvl="0" indent="-317500" algn="l" rtl="0">
              <a:spcBef>
                <a:spcPts val="1000"/>
              </a:spcBef>
              <a:spcAft>
                <a:spcPts val="0"/>
              </a:spcAft>
              <a:buClr>
                <a:srgbClr val="363636"/>
              </a:buClr>
              <a:buSzPts val="1400"/>
              <a:buFont typeface="Cambria"/>
              <a:buChar char="●"/>
            </a:pPr>
            <a:r>
              <a:rPr lang="en" dirty="0">
                <a:solidFill>
                  <a:srgbClr val="363636"/>
                </a:solidFill>
                <a:latin typeface="Cambria"/>
                <a:ea typeface="Cambria"/>
                <a:cs typeface="Cambria"/>
                <a:sym typeface="Cambria"/>
              </a:rPr>
              <a:t>Cada programa té la seva mitjana d’edat. Els joves </a:t>
            </a:r>
            <a:r>
              <a:rPr lang="en" dirty="0" smtClean="0">
                <a:solidFill>
                  <a:srgbClr val="363636"/>
                </a:solidFill>
                <a:latin typeface="Cambria"/>
                <a:ea typeface="Cambria"/>
                <a:cs typeface="Cambria"/>
                <a:sym typeface="Cambria"/>
              </a:rPr>
              <a:t>solen </a:t>
            </a:r>
            <a:r>
              <a:rPr lang="en" dirty="0">
                <a:solidFill>
                  <a:srgbClr val="363636"/>
                </a:solidFill>
                <a:latin typeface="Cambria"/>
                <a:ea typeface="Cambria"/>
                <a:cs typeface="Cambria"/>
                <a:sym typeface="Cambria"/>
              </a:rPr>
              <a:t>fer un voluntariat més puntual.</a:t>
            </a:r>
            <a:endParaRPr dirty="0">
              <a:solidFill>
                <a:srgbClr val="363636"/>
              </a:solidFill>
              <a:latin typeface="Cambria"/>
              <a:ea typeface="Cambria"/>
              <a:cs typeface="Cambria"/>
              <a:sym typeface="Cambria"/>
            </a:endParaRPr>
          </a:p>
          <a:p>
            <a:pPr marL="457200" lvl="0" indent="-317500" algn="l" rtl="0">
              <a:spcBef>
                <a:spcPts val="1000"/>
              </a:spcBef>
              <a:spcAft>
                <a:spcPts val="0"/>
              </a:spcAft>
              <a:buClr>
                <a:srgbClr val="363636"/>
              </a:buClr>
              <a:buSzPts val="1400"/>
              <a:buFont typeface="Cambria"/>
              <a:buChar char="●"/>
            </a:pPr>
            <a:r>
              <a:rPr lang="en" dirty="0">
                <a:solidFill>
                  <a:srgbClr val="363636"/>
                </a:solidFill>
                <a:latin typeface="Cambria"/>
                <a:ea typeface="Cambria"/>
                <a:cs typeface="Cambria"/>
                <a:sym typeface="Cambria"/>
              </a:rPr>
              <a:t>La formació es fa </a:t>
            </a:r>
            <a:r>
              <a:rPr lang="en" dirty="0" smtClean="0">
                <a:solidFill>
                  <a:srgbClr val="363636"/>
                </a:solidFill>
                <a:latin typeface="Cambria"/>
                <a:ea typeface="Cambria"/>
                <a:cs typeface="Cambria"/>
                <a:sym typeface="Cambria"/>
              </a:rPr>
              <a:t>a partir ja de l’acompanyament </a:t>
            </a:r>
            <a:r>
              <a:rPr lang="en" dirty="0">
                <a:solidFill>
                  <a:srgbClr val="363636"/>
                </a:solidFill>
                <a:latin typeface="Cambria"/>
                <a:ea typeface="Cambria"/>
                <a:cs typeface="Cambria"/>
                <a:sym typeface="Cambria"/>
              </a:rPr>
              <a:t>en la pràctica, </a:t>
            </a:r>
            <a:r>
              <a:rPr lang="en" dirty="0" smtClean="0">
                <a:solidFill>
                  <a:srgbClr val="363636"/>
                </a:solidFill>
                <a:latin typeface="Cambria"/>
                <a:ea typeface="Cambria"/>
                <a:cs typeface="Cambria"/>
                <a:sym typeface="Cambria"/>
              </a:rPr>
              <a:t>excepte quan són campanyes </a:t>
            </a:r>
            <a:r>
              <a:rPr lang="en" dirty="0">
                <a:solidFill>
                  <a:srgbClr val="363636"/>
                </a:solidFill>
                <a:latin typeface="Cambria"/>
                <a:ea typeface="Cambria"/>
                <a:cs typeface="Cambria"/>
                <a:sym typeface="Cambria"/>
              </a:rPr>
              <a:t>més puntuals en </a:t>
            </a:r>
            <a:r>
              <a:rPr lang="en" dirty="0" smtClean="0">
                <a:solidFill>
                  <a:srgbClr val="363636"/>
                </a:solidFill>
                <a:latin typeface="Cambria"/>
                <a:ea typeface="Cambria"/>
                <a:cs typeface="Cambria"/>
                <a:sym typeface="Cambria"/>
              </a:rPr>
              <a:t>què organitzam </a:t>
            </a:r>
            <a:r>
              <a:rPr lang="en" dirty="0">
                <a:solidFill>
                  <a:srgbClr val="363636"/>
                </a:solidFill>
                <a:latin typeface="Cambria"/>
                <a:ea typeface="Cambria"/>
                <a:cs typeface="Cambria"/>
                <a:sym typeface="Cambria"/>
              </a:rPr>
              <a:t>un espai formatiu previ. Sempre hi ha una persona amb més experiència a prop.</a:t>
            </a:r>
            <a:endParaRPr dirty="0">
              <a:solidFill>
                <a:srgbClr val="363636"/>
              </a:solidFill>
              <a:latin typeface="Cambria"/>
              <a:ea typeface="Cambria"/>
              <a:cs typeface="Cambria"/>
              <a:sym typeface="Cambria"/>
            </a:endParaRPr>
          </a:p>
          <a:p>
            <a:pPr marL="457200" lvl="0" indent="-317500" algn="l" rtl="0">
              <a:spcBef>
                <a:spcPts val="1000"/>
              </a:spcBef>
              <a:spcAft>
                <a:spcPts val="1000"/>
              </a:spcAft>
              <a:buClr>
                <a:srgbClr val="363636"/>
              </a:buClr>
              <a:buSzPts val="1400"/>
              <a:buFont typeface="Cambria"/>
              <a:buChar char="●"/>
            </a:pPr>
            <a:r>
              <a:rPr lang="en" dirty="0" smtClean="0">
                <a:solidFill>
                  <a:srgbClr val="363636"/>
                </a:solidFill>
                <a:latin typeface="Cambria"/>
                <a:ea typeface="Cambria"/>
                <a:cs typeface="Cambria"/>
                <a:sym typeface="Cambria"/>
              </a:rPr>
              <a:t>Normalment, </a:t>
            </a:r>
            <a:r>
              <a:rPr lang="en" dirty="0">
                <a:solidFill>
                  <a:srgbClr val="363636"/>
                </a:solidFill>
                <a:latin typeface="Cambria"/>
                <a:ea typeface="Cambria"/>
                <a:cs typeface="Cambria"/>
                <a:sym typeface="Cambria"/>
              </a:rPr>
              <a:t>podem adaptar l’activitat a les necessitats de cada </a:t>
            </a:r>
            <a:r>
              <a:rPr lang="en" dirty="0" smtClean="0">
                <a:solidFill>
                  <a:srgbClr val="363636"/>
                </a:solidFill>
                <a:latin typeface="Cambria"/>
                <a:ea typeface="Cambria"/>
                <a:cs typeface="Cambria"/>
                <a:sym typeface="Cambria"/>
              </a:rPr>
              <a:t>persona. En cas </a:t>
            </a:r>
            <a:r>
              <a:rPr lang="en" dirty="0">
                <a:solidFill>
                  <a:srgbClr val="363636"/>
                </a:solidFill>
                <a:latin typeface="Cambria"/>
                <a:ea typeface="Cambria"/>
                <a:cs typeface="Cambria"/>
                <a:sym typeface="Cambria"/>
              </a:rPr>
              <a:t>de </a:t>
            </a:r>
            <a:r>
              <a:rPr lang="en" dirty="0" smtClean="0">
                <a:solidFill>
                  <a:srgbClr val="363636"/>
                </a:solidFill>
                <a:latin typeface="Cambria"/>
                <a:ea typeface="Cambria"/>
                <a:cs typeface="Cambria"/>
                <a:sym typeface="Cambria"/>
              </a:rPr>
              <a:t>necessitat, demanam </a:t>
            </a:r>
            <a:r>
              <a:rPr lang="en" dirty="0">
                <a:solidFill>
                  <a:srgbClr val="363636"/>
                </a:solidFill>
                <a:latin typeface="Cambria"/>
                <a:ea typeface="Cambria"/>
                <a:cs typeface="Cambria"/>
                <a:sym typeface="Cambria"/>
              </a:rPr>
              <a:t>el suport de serveis d’acompanyament especialitzat.</a:t>
            </a:r>
            <a:endParaRPr dirty="0">
              <a:solidFill>
                <a:srgbClr val="363636"/>
              </a:solidFill>
              <a:latin typeface="Cambria"/>
              <a:ea typeface="Cambria"/>
              <a:cs typeface="Cambria"/>
              <a:sym typeface="Cambria"/>
            </a:endParaRPr>
          </a:p>
        </p:txBody>
      </p:sp>
      <p:pic>
        <p:nvPicPr>
          <p:cNvPr id="196" name="Google Shape;196;p21"/>
          <p:cNvPicPr preferRelativeResize="0"/>
          <p:nvPr/>
        </p:nvPicPr>
        <p:blipFill>
          <a:blip r:embed="rId3">
            <a:alphaModFix/>
          </a:blip>
          <a:stretch>
            <a:fillRect/>
          </a:stretch>
        </p:blipFill>
        <p:spPr>
          <a:xfrm>
            <a:off x="8791575" y="4791075"/>
            <a:ext cx="352424" cy="352424"/>
          </a:xfrm>
          <a:prstGeom prst="rect">
            <a:avLst/>
          </a:prstGeom>
          <a:noFill/>
          <a:ln>
            <a:noFill/>
          </a:ln>
        </p:spPr>
      </p:pic>
      <p:sp>
        <p:nvSpPr>
          <p:cNvPr id="197" name="Google Shape;197;p21"/>
          <p:cNvSpPr txBox="1"/>
          <p:nvPr/>
        </p:nvSpPr>
        <p:spPr>
          <a:xfrm>
            <a:off x="0" y="4799800"/>
            <a:ext cx="8791500" cy="352500"/>
          </a:xfrm>
          <a:prstGeom prst="rect">
            <a:avLst/>
          </a:prstGeom>
          <a:solidFill>
            <a:srgbClr val="E5E5E5"/>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000">
              <a:latin typeface="Cambria"/>
              <a:ea typeface="Cambria"/>
              <a:cs typeface="Cambria"/>
              <a:sym typeface="Cambria"/>
            </a:endParaRPr>
          </a:p>
        </p:txBody>
      </p:sp>
      <p:sp>
        <p:nvSpPr>
          <p:cNvPr id="198" name="Google Shape;198;p21"/>
          <p:cNvSpPr txBox="1">
            <a:spLocks noGrp="1"/>
          </p:cNvSpPr>
          <p:nvPr>
            <p:ph type="subTitle" idx="1"/>
          </p:nvPr>
        </p:nvSpPr>
        <p:spPr>
          <a:xfrm>
            <a:off x="6454525" y="1020000"/>
            <a:ext cx="2598900" cy="3679800"/>
          </a:xfrm>
          <a:prstGeom prst="rect">
            <a:avLst/>
          </a:prstGeom>
          <a:solidFill>
            <a:srgbClr val="242F40"/>
          </a:solidFill>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 sz="1900" b="1" dirty="0" smtClean="0">
                <a:solidFill>
                  <a:srgbClr val="E5E5E5"/>
                </a:solidFill>
                <a:latin typeface="Cambria"/>
                <a:ea typeface="Cambria"/>
                <a:cs typeface="Cambria"/>
                <a:sym typeface="Cambria"/>
              </a:rPr>
              <a:t>«El </a:t>
            </a:r>
            <a:r>
              <a:rPr lang="en" sz="1900" b="1" dirty="0">
                <a:solidFill>
                  <a:srgbClr val="E5E5E5"/>
                </a:solidFill>
                <a:latin typeface="Cambria"/>
                <a:ea typeface="Cambria"/>
                <a:cs typeface="Cambria"/>
                <a:sym typeface="Cambria"/>
              </a:rPr>
              <a:t>voluntariat és un ingredient essencial des del disseny de </a:t>
            </a:r>
            <a:r>
              <a:rPr lang="en" sz="1900" b="1" dirty="0" smtClean="0">
                <a:solidFill>
                  <a:srgbClr val="E5E5E5"/>
                </a:solidFill>
                <a:latin typeface="Cambria"/>
                <a:ea typeface="Cambria"/>
                <a:cs typeface="Cambria"/>
                <a:sym typeface="Cambria"/>
              </a:rPr>
              <a:t>projectes»</a:t>
            </a:r>
          </a:p>
          <a:p>
            <a:pPr marL="0" lvl="0" indent="0" algn="ctr" rtl="0">
              <a:spcBef>
                <a:spcPts val="0"/>
              </a:spcBef>
              <a:spcAft>
                <a:spcPts val="0"/>
              </a:spcAft>
              <a:buNone/>
            </a:pPr>
            <a:r>
              <a:rPr lang="en" sz="1400" dirty="0" smtClean="0">
                <a:solidFill>
                  <a:srgbClr val="E5E5E5"/>
                </a:solidFill>
                <a:latin typeface="Cambria"/>
                <a:ea typeface="Cambria"/>
                <a:cs typeface="Cambria"/>
                <a:sym typeface="Cambria"/>
              </a:rPr>
              <a:t>«F</a:t>
            </a:r>
            <a:r>
              <a:rPr lang="ca-ES" sz="1400" dirty="0" smtClean="0">
                <a:solidFill>
                  <a:srgbClr val="E5E5E5"/>
                </a:solidFill>
                <a:latin typeface="Cambria"/>
                <a:ea typeface="Cambria"/>
                <a:cs typeface="Cambria"/>
                <a:sym typeface="Cambria"/>
              </a:rPr>
              <a:t>e</a:t>
            </a:r>
            <a:r>
              <a:rPr lang="en" sz="1400" dirty="0" smtClean="0">
                <a:solidFill>
                  <a:srgbClr val="E5E5E5"/>
                </a:solidFill>
                <a:latin typeface="Cambria"/>
                <a:ea typeface="Cambria"/>
                <a:cs typeface="Cambria"/>
                <a:sym typeface="Cambria"/>
              </a:rPr>
              <a:t>m voluntariat per implicar-nos </a:t>
            </a:r>
            <a:r>
              <a:rPr lang="en" sz="1400" dirty="0">
                <a:solidFill>
                  <a:srgbClr val="E5E5E5"/>
                </a:solidFill>
                <a:latin typeface="Cambria"/>
                <a:ea typeface="Cambria"/>
                <a:cs typeface="Cambria"/>
                <a:sym typeface="Cambria"/>
              </a:rPr>
              <a:t>en la defensa del territori, </a:t>
            </a:r>
            <a:r>
              <a:rPr lang="ca-ES" sz="1400" dirty="0" smtClean="0">
                <a:solidFill>
                  <a:srgbClr val="E5E5E5"/>
                </a:solidFill>
                <a:latin typeface="Cambria"/>
                <a:ea typeface="Cambria"/>
                <a:cs typeface="Cambria"/>
                <a:sym typeface="Cambria"/>
              </a:rPr>
              <a:t>I</a:t>
            </a:r>
            <a:r>
              <a:rPr lang="en" sz="1400" dirty="0" smtClean="0">
                <a:solidFill>
                  <a:srgbClr val="E5E5E5"/>
                </a:solidFill>
                <a:latin typeface="Cambria"/>
                <a:ea typeface="Cambria"/>
                <a:cs typeface="Cambria"/>
                <a:sym typeface="Cambria"/>
              </a:rPr>
              <a:t> no </a:t>
            </a:r>
            <a:r>
              <a:rPr lang="en" sz="1400" dirty="0">
                <a:solidFill>
                  <a:srgbClr val="E5E5E5"/>
                </a:solidFill>
                <a:latin typeface="Cambria"/>
                <a:ea typeface="Cambria"/>
                <a:cs typeface="Cambria"/>
                <a:sym typeface="Cambria"/>
              </a:rPr>
              <a:t>tant per obtenir un resultat </a:t>
            </a:r>
            <a:r>
              <a:rPr lang="en" sz="1400" dirty="0" smtClean="0">
                <a:solidFill>
                  <a:srgbClr val="E5E5E5"/>
                </a:solidFill>
                <a:latin typeface="Cambria"/>
                <a:ea typeface="Cambria"/>
                <a:cs typeface="Cambria"/>
                <a:sym typeface="Cambria"/>
              </a:rPr>
              <a:t>concret»</a:t>
            </a:r>
            <a:endParaRPr sz="1400" dirty="0">
              <a:solidFill>
                <a:srgbClr val="E5E5E5"/>
              </a:solidFill>
              <a:latin typeface="Cambria"/>
              <a:ea typeface="Cambria"/>
              <a:cs typeface="Cambria"/>
              <a:sym typeface="Cambria"/>
            </a:endParaRPr>
          </a:p>
          <a:p>
            <a:pPr marL="0" lvl="0" indent="0" algn="ctr" rtl="0">
              <a:lnSpc>
                <a:spcPct val="115000"/>
              </a:lnSpc>
              <a:spcBef>
                <a:spcPts val="0"/>
              </a:spcBef>
              <a:spcAft>
                <a:spcPts val="0"/>
              </a:spcAft>
              <a:buNone/>
            </a:pPr>
            <a:endParaRPr sz="1400" dirty="0">
              <a:solidFill>
                <a:srgbClr val="E5E5E5"/>
              </a:solidFill>
              <a:latin typeface="Cambria"/>
              <a:ea typeface="Cambria"/>
              <a:cs typeface="Cambria"/>
              <a:sym typeface="Cambria"/>
            </a:endParaRPr>
          </a:p>
          <a:p>
            <a:pPr marL="0" lvl="0" indent="0" algn="ctr" rtl="0">
              <a:lnSpc>
                <a:spcPct val="115000"/>
              </a:lnSpc>
              <a:spcBef>
                <a:spcPts val="0"/>
              </a:spcBef>
              <a:spcAft>
                <a:spcPts val="0"/>
              </a:spcAft>
              <a:buClr>
                <a:schemeClr val="dk1"/>
              </a:buClr>
              <a:buSzPts val="1100"/>
              <a:buFont typeface="Arial"/>
              <a:buNone/>
            </a:pPr>
            <a:endParaRPr sz="1400" dirty="0">
              <a:solidFill>
                <a:srgbClr val="E5E5E5"/>
              </a:solidFill>
              <a:latin typeface="Cambria"/>
              <a:ea typeface="Cambria"/>
              <a:cs typeface="Cambria"/>
              <a:sym typeface="Cambria"/>
            </a:endParaRPr>
          </a:p>
        </p:txBody>
      </p:sp>
      <p:sp>
        <p:nvSpPr>
          <p:cNvPr id="199" name="Google Shape;199;p21"/>
          <p:cNvSpPr txBox="1">
            <a:spLocks noGrp="1"/>
          </p:cNvSpPr>
          <p:nvPr>
            <p:ph type="sldNum" idx="12"/>
          </p:nvPr>
        </p:nvSpPr>
        <p:spPr>
          <a:xfrm>
            <a:off x="0" y="4799800"/>
            <a:ext cx="385800" cy="343800"/>
          </a:xfrm>
          <a:prstGeom prst="rect">
            <a:avLst/>
          </a:prstGeom>
          <a:solidFill>
            <a:srgbClr val="363636"/>
          </a:solidFill>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sz="1200">
                <a:solidFill>
                  <a:srgbClr val="E5E5E5"/>
                </a:solidFill>
                <a:latin typeface="Cambria"/>
                <a:ea typeface="Cambria"/>
                <a:cs typeface="Cambria"/>
                <a:sym typeface="Cambria"/>
              </a:rPr>
              <a:t>13</a:t>
            </a:fld>
            <a:endParaRPr sz="1200">
              <a:solidFill>
                <a:srgbClr val="E5E5E5"/>
              </a:solidFill>
              <a:latin typeface="Cambria"/>
              <a:ea typeface="Cambria"/>
              <a:cs typeface="Cambria"/>
              <a:sym typeface="Cambria"/>
            </a:endParaRPr>
          </a:p>
        </p:txBody>
      </p:sp>
      <p:pic>
        <p:nvPicPr>
          <p:cNvPr id="200" name="Google Shape;200;p21"/>
          <p:cNvPicPr preferRelativeResize="0"/>
          <p:nvPr/>
        </p:nvPicPr>
        <p:blipFill>
          <a:blip r:embed="rId4">
            <a:alphaModFix/>
          </a:blip>
          <a:stretch>
            <a:fillRect/>
          </a:stretch>
        </p:blipFill>
        <p:spPr>
          <a:xfrm>
            <a:off x="8134851" y="4034425"/>
            <a:ext cx="918575" cy="91857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21"/>
          <p:cNvSpPr txBox="1">
            <a:spLocks noGrp="1"/>
          </p:cNvSpPr>
          <p:nvPr>
            <p:ph type="ctrTitle"/>
          </p:nvPr>
        </p:nvSpPr>
        <p:spPr>
          <a:xfrm>
            <a:off x="0" y="0"/>
            <a:ext cx="6397800" cy="904500"/>
          </a:xfrm>
          <a:prstGeom prst="rect">
            <a:avLst/>
          </a:prstGeom>
          <a:solidFill>
            <a:srgbClr val="CCA43B"/>
          </a:solidFill>
        </p:spPr>
        <p:txBody>
          <a:bodyPr spcFirstLastPara="1" wrap="square" lIns="91425" tIns="91425" rIns="91425" bIns="91425" anchor="ctr" anchorCtr="0">
            <a:noAutofit/>
          </a:bodyPr>
          <a:lstStyle/>
          <a:p>
            <a:pPr lvl="0"/>
            <a:r>
              <a:rPr lang="es-ES" sz="2400" dirty="0" err="1">
                <a:latin typeface="Cambria" panose="02040503050406030204" pitchFamily="18" charset="0"/>
                <a:ea typeface="Cambria" panose="02040503050406030204" pitchFamily="18" charset="0"/>
              </a:rPr>
              <a:t>Conferència</a:t>
            </a:r>
            <a:r>
              <a:rPr lang="es-ES" sz="2400" dirty="0">
                <a:latin typeface="Cambria" panose="02040503050406030204" pitchFamily="18" charset="0"/>
                <a:ea typeface="Cambria" panose="02040503050406030204" pitchFamily="18" charset="0"/>
              </a:rPr>
              <a:t> </a:t>
            </a:r>
            <a:r>
              <a:rPr lang="es-ES" sz="2400" b="1" dirty="0">
                <a:solidFill>
                  <a:schemeClr val="accent5">
                    <a:lumMod val="40000"/>
                    <a:lumOff val="60000"/>
                  </a:schemeClr>
                </a:solidFill>
                <a:latin typeface="Cambria" panose="02040503050406030204" pitchFamily="18" charset="0"/>
                <a:ea typeface="Cambria" panose="02040503050406030204" pitchFamily="18" charset="0"/>
              </a:rPr>
              <a:t>«</a:t>
            </a:r>
            <a:r>
              <a:rPr lang="es-ES" sz="2400" b="1" dirty="0" err="1">
                <a:solidFill>
                  <a:schemeClr val="accent5">
                    <a:lumMod val="40000"/>
                    <a:lumOff val="60000"/>
                  </a:schemeClr>
                </a:solidFill>
                <a:latin typeface="Cambria" panose="02040503050406030204" pitchFamily="18" charset="0"/>
                <a:ea typeface="Cambria" panose="02040503050406030204" pitchFamily="18" charset="0"/>
              </a:rPr>
              <a:t>Connectades</a:t>
            </a:r>
            <a:r>
              <a:rPr lang="es-ES" sz="2400" b="1" dirty="0">
                <a:solidFill>
                  <a:schemeClr val="accent5">
                    <a:lumMod val="40000"/>
                    <a:lumOff val="60000"/>
                  </a:schemeClr>
                </a:solidFill>
                <a:latin typeface="Cambria" panose="02040503050406030204" pitchFamily="18" charset="0"/>
                <a:ea typeface="Cambria" panose="02040503050406030204" pitchFamily="18" charset="0"/>
              </a:rPr>
              <a:t> </a:t>
            </a:r>
            <a:r>
              <a:rPr lang="es-ES" sz="2400" b="1" dirty="0" err="1">
                <a:solidFill>
                  <a:schemeClr val="accent5">
                    <a:lumMod val="40000"/>
                    <a:lumOff val="60000"/>
                  </a:schemeClr>
                </a:solidFill>
                <a:latin typeface="Cambria" panose="02040503050406030204" pitchFamily="18" charset="0"/>
                <a:ea typeface="Cambria" panose="02040503050406030204" pitchFamily="18" charset="0"/>
              </a:rPr>
              <a:t>pel</a:t>
            </a:r>
            <a:r>
              <a:rPr lang="es-ES" sz="2400" b="1" dirty="0">
                <a:solidFill>
                  <a:schemeClr val="accent5">
                    <a:lumMod val="40000"/>
                    <a:lumOff val="60000"/>
                  </a:schemeClr>
                </a:solidFill>
                <a:latin typeface="Cambria" panose="02040503050406030204" pitchFamily="18" charset="0"/>
                <a:ea typeface="Cambria" panose="02040503050406030204" pitchFamily="18" charset="0"/>
              </a:rPr>
              <a:t> </a:t>
            </a:r>
            <a:r>
              <a:rPr lang="es-ES" sz="2400" b="1" dirty="0" err="1">
                <a:solidFill>
                  <a:schemeClr val="accent5">
                    <a:lumMod val="40000"/>
                    <a:lumOff val="60000"/>
                  </a:schemeClr>
                </a:solidFill>
                <a:latin typeface="Cambria" panose="02040503050406030204" pitchFamily="18" charset="0"/>
                <a:ea typeface="Cambria" panose="02040503050406030204" pitchFamily="18" charset="0"/>
              </a:rPr>
              <a:t>voluntariat</a:t>
            </a:r>
            <a:r>
              <a:rPr lang="es-ES" sz="2400" b="1" dirty="0">
                <a:solidFill>
                  <a:schemeClr val="accent5">
                    <a:lumMod val="40000"/>
                    <a:lumOff val="60000"/>
                  </a:schemeClr>
                </a:solidFill>
                <a:latin typeface="Cambria" panose="02040503050406030204" pitchFamily="18" charset="0"/>
                <a:ea typeface="Cambria" panose="02040503050406030204" pitchFamily="18" charset="0"/>
              </a:rPr>
              <a:t>»</a:t>
            </a:r>
            <a:endParaRPr sz="2400" b="1" dirty="0">
              <a:solidFill>
                <a:schemeClr val="accent5">
                  <a:lumMod val="40000"/>
                  <a:lumOff val="60000"/>
                </a:schemeClr>
              </a:solidFill>
              <a:latin typeface="Cambria" panose="02040503050406030204" pitchFamily="18" charset="0"/>
              <a:ea typeface="Cambria" panose="02040503050406030204" pitchFamily="18" charset="0"/>
              <a:sym typeface="Cambria"/>
            </a:endParaRPr>
          </a:p>
        </p:txBody>
      </p:sp>
      <p:sp>
        <p:nvSpPr>
          <p:cNvPr id="194" name="Google Shape;194;p21"/>
          <p:cNvSpPr txBox="1">
            <a:spLocks noGrp="1"/>
          </p:cNvSpPr>
          <p:nvPr>
            <p:ph type="subTitle" idx="1"/>
          </p:nvPr>
        </p:nvSpPr>
        <p:spPr>
          <a:xfrm>
            <a:off x="6397800" y="0"/>
            <a:ext cx="2746200" cy="904500"/>
          </a:xfrm>
          <a:prstGeom prst="rect">
            <a:avLst/>
          </a:prstGeom>
          <a:solidFill>
            <a:srgbClr val="E5E5E5"/>
          </a:solidFill>
        </p:spPr>
        <p:txBody>
          <a:bodyPr spcFirstLastPara="1" wrap="square" lIns="91425" tIns="91425" rIns="91425" bIns="91425" anchor="ctr" anchorCtr="0">
            <a:noAutofit/>
          </a:bodyPr>
          <a:lstStyle/>
          <a:p>
            <a:pPr marL="0" lvl="0" indent="0"/>
            <a:r>
              <a:rPr lang="es-ES" sz="1600" dirty="0">
                <a:latin typeface="Cambria" panose="02040503050406030204" pitchFamily="18" charset="0"/>
                <a:ea typeface="Cambria" panose="02040503050406030204" pitchFamily="18" charset="0"/>
              </a:rPr>
              <a:t>Mar Amate</a:t>
            </a:r>
            <a:endParaRPr sz="1600" dirty="0">
              <a:solidFill>
                <a:srgbClr val="242F40"/>
              </a:solidFill>
              <a:latin typeface="Cambria" panose="02040503050406030204" pitchFamily="18" charset="0"/>
              <a:ea typeface="Cambria" panose="02040503050406030204" pitchFamily="18" charset="0"/>
              <a:cs typeface="Cambria"/>
              <a:sym typeface="Cambria"/>
            </a:endParaRPr>
          </a:p>
        </p:txBody>
      </p:sp>
      <p:sp>
        <p:nvSpPr>
          <p:cNvPr id="195" name="Google Shape;195;p21"/>
          <p:cNvSpPr txBox="1"/>
          <p:nvPr/>
        </p:nvSpPr>
        <p:spPr>
          <a:xfrm>
            <a:off x="578875" y="904500"/>
            <a:ext cx="5674200" cy="3895200"/>
          </a:xfrm>
          <a:prstGeom prst="rect">
            <a:avLst/>
          </a:prstGeom>
          <a:noFill/>
          <a:ln>
            <a:noFill/>
          </a:ln>
        </p:spPr>
        <p:txBody>
          <a:bodyPr spcFirstLastPara="1" wrap="square" lIns="91425" tIns="91425" rIns="91425" bIns="91425" anchor="ctr" anchorCtr="0">
            <a:noAutofit/>
          </a:bodyPr>
          <a:lstStyle/>
          <a:p>
            <a:pPr marL="457200" lvl="0" indent="-317500" algn="l" rtl="0">
              <a:spcBef>
                <a:spcPts val="0"/>
              </a:spcBef>
              <a:spcAft>
                <a:spcPts val="0"/>
              </a:spcAft>
              <a:buClr>
                <a:srgbClr val="363636"/>
              </a:buClr>
              <a:buSzPts val="1400"/>
              <a:buFont typeface="Cambria"/>
              <a:buChar char="●"/>
            </a:pPr>
            <a:endParaRPr lang="es-ES" dirty="0" smtClean="0">
              <a:solidFill>
                <a:srgbClr val="363636"/>
              </a:solidFill>
              <a:latin typeface="Cambria"/>
              <a:ea typeface="Cambria"/>
              <a:cs typeface="Cambria"/>
              <a:sym typeface="Cambria"/>
            </a:endParaRPr>
          </a:p>
          <a:p>
            <a:pPr marL="457200" lvl="0" indent="-317500" algn="l" rtl="0">
              <a:spcBef>
                <a:spcPts val="0"/>
              </a:spcBef>
              <a:spcAft>
                <a:spcPts val="0"/>
              </a:spcAft>
              <a:buClr>
                <a:srgbClr val="363636"/>
              </a:buClr>
              <a:buSzPts val="1400"/>
              <a:buFont typeface="Cambria"/>
              <a:buChar char="●"/>
            </a:pPr>
            <a:r>
              <a:rPr lang="ca-ES" dirty="0" smtClean="0">
                <a:solidFill>
                  <a:srgbClr val="363636"/>
                </a:solidFill>
                <a:latin typeface="Cambria"/>
                <a:ea typeface="Cambria"/>
                <a:cs typeface="Cambria"/>
                <a:sym typeface="Cambria"/>
              </a:rPr>
              <a:t>L’acció ciutadana és diferent del voluntariat. Hi ha maneres diferents de col·laborar, i sempre és necessari un compromís estable i una organització per aconseguir la transformació social.</a:t>
            </a:r>
          </a:p>
          <a:p>
            <a:pPr marL="457200" lvl="0" indent="-317500" algn="l" rtl="0">
              <a:spcBef>
                <a:spcPts val="0"/>
              </a:spcBef>
              <a:spcAft>
                <a:spcPts val="0"/>
              </a:spcAft>
              <a:buClr>
                <a:srgbClr val="363636"/>
              </a:buClr>
              <a:buSzPts val="1400"/>
              <a:buFont typeface="Cambria"/>
              <a:buChar char="●"/>
            </a:pPr>
            <a:endParaRPr lang="ca-ES" dirty="0" smtClean="0">
              <a:solidFill>
                <a:srgbClr val="363636"/>
              </a:solidFill>
              <a:latin typeface="Cambria"/>
              <a:ea typeface="Cambria"/>
              <a:cs typeface="Cambria"/>
              <a:sym typeface="Cambria"/>
            </a:endParaRPr>
          </a:p>
          <a:p>
            <a:pPr marL="457200" lvl="0" indent="-317500" algn="l" rtl="0">
              <a:spcBef>
                <a:spcPts val="0"/>
              </a:spcBef>
              <a:spcAft>
                <a:spcPts val="0"/>
              </a:spcAft>
              <a:buClr>
                <a:srgbClr val="363636"/>
              </a:buClr>
              <a:buSzPts val="1400"/>
              <a:buFont typeface="Cambria"/>
              <a:buChar char="●"/>
            </a:pPr>
            <a:r>
              <a:rPr lang="ca-ES" dirty="0" smtClean="0">
                <a:solidFill>
                  <a:srgbClr val="363636"/>
                </a:solidFill>
                <a:latin typeface="Cambria"/>
                <a:ea typeface="Cambria"/>
                <a:cs typeface="Cambria"/>
                <a:sym typeface="Cambria"/>
              </a:rPr>
              <a:t>La Plataforma de </a:t>
            </a:r>
            <a:r>
              <a:rPr lang="ca-ES" dirty="0" err="1" smtClean="0">
                <a:solidFill>
                  <a:srgbClr val="363636"/>
                </a:solidFill>
                <a:latin typeface="Cambria"/>
                <a:ea typeface="Cambria"/>
                <a:cs typeface="Cambria"/>
                <a:sym typeface="Cambria"/>
              </a:rPr>
              <a:t>Voluntariado</a:t>
            </a:r>
            <a:r>
              <a:rPr lang="ca-ES" dirty="0" smtClean="0">
                <a:solidFill>
                  <a:srgbClr val="363636"/>
                </a:solidFill>
                <a:latin typeface="Cambria"/>
                <a:ea typeface="Cambria"/>
                <a:cs typeface="Cambria"/>
                <a:sym typeface="Cambria"/>
              </a:rPr>
              <a:t> de España (PVE) comença la seva trajectòria l’any 1986. El 2001, dissenya un codi ètic i, després de la pandèmia, ha replantejat algunes qüestions importants. Ara ja treballa en el IV Pla estratègic i té 80 entitats membre que  cerquen el treball en xarxa, compartit i la interlocució.</a:t>
            </a:r>
          </a:p>
          <a:p>
            <a:pPr marL="139700" lvl="0" algn="l" rtl="0">
              <a:spcBef>
                <a:spcPts val="0"/>
              </a:spcBef>
              <a:spcAft>
                <a:spcPts val="0"/>
              </a:spcAft>
              <a:buClr>
                <a:srgbClr val="363636"/>
              </a:buClr>
              <a:buSzPts val="1400"/>
            </a:pPr>
            <a:endParaRPr lang="ca-ES" dirty="0" smtClean="0">
              <a:solidFill>
                <a:srgbClr val="363636"/>
              </a:solidFill>
              <a:latin typeface="Cambria"/>
              <a:ea typeface="Cambria"/>
              <a:cs typeface="Cambria"/>
              <a:sym typeface="Cambria"/>
            </a:endParaRPr>
          </a:p>
          <a:p>
            <a:pPr marL="457200" lvl="0" indent="-317500" algn="l" rtl="0">
              <a:spcBef>
                <a:spcPts val="0"/>
              </a:spcBef>
              <a:spcAft>
                <a:spcPts val="0"/>
              </a:spcAft>
              <a:buClr>
                <a:srgbClr val="363636"/>
              </a:buClr>
              <a:buSzPts val="1400"/>
              <a:buFont typeface="Cambria"/>
              <a:buChar char="●"/>
            </a:pPr>
            <a:r>
              <a:rPr lang="ca-ES" dirty="0" smtClean="0">
                <a:solidFill>
                  <a:srgbClr val="363636"/>
                </a:solidFill>
                <a:latin typeface="Cambria"/>
                <a:ea typeface="Cambria"/>
                <a:cs typeface="Cambria"/>
                <a:sym typeface="Cambria"/>
              </a:rPr>
              <a:t>Enfocament de drets com a eix transversal del voluntariat enfront de les desigualtats.</a:t>
            </a:r>
          </a:p>
          <a:p>
            <a:pPr marL="457200" lvl="0" indent="-317500" algn="l" rtl="0">
              <a:spcBef>
                <a:spcPts val="0"/>
              </a:spcBef>
              <a:spcAft>
                <a:spcPts val="0"/>
              </a:spcAft>
              <a:buClr>
                <a:srgbClr val="363636"/>
              </a:buClr>
              <a:buSzPts val="1400"/>
              <a:buFont typeface="Cambria"/>
              <a:buChar char="●"/>
            </a:pPr>
            <a:endParaRPr lang="ca-ES" dirty="0" smtClean="0">
              <a:solidFill>
                <a:srgbClr val="363636"/>
              </a:solidFill>
              <a:latin typeface="Cambria"/>
              <a:ea typeface="Cambria"/>
              <a:cs typeface="Cambria"/>
              <a:sym typeface="Cambria"/>
            </a:endParaRPr>
          </a:p>
          <a:p>
            <a:pPr marL="457200" lvl="0" indent="-317500" algn="l" rtl="0">
              <a:spcBef>
                <a:spcPts val="0"/>
              </a:spcBef>
              <a:spcAft>
                <a:spcPts val="0"/>
              </a:spcAft>
              <a:buClr>
                <a:srgbClr val="363636"/>
              </a:buClr>
              <a:buSzPts val="1400"/>
              <a:buFont typeface="Cambria"/>
              <a:buChar char="●"/>
            </a:pPr>
            <a:endParaRPr lang="en" dirty="0" smtClean="0">
              <a:solidFill>
                <a:srgbClr val="363636"/>
              </a:solidFill>
              <a:latin typeface="Cambria"/>
              <a:ea typeface="Cambria"/>
              <a:cs typeface="Cambria"/>
              <a:sym typeface="Cambria"/>
            </a:endParaRPr>
          </a:p>
          <a:p>
            <a:pPr marL="457200" lvl="0" indent="-317500" algn="l" rtl="0">
              <a:spcBef>
                <a:spcPts val="0"/>
              </a:spcBef>
              <a:spcAft>
                <a:spcPts val="0"/>
              </a:spcAft>
              <a:buClr>
                <a:srgbClr val="363636"/>
              </a:buClr>
              <a:buSzPts val="1400"/>
              <a:buFont typeface="Cambria"/>
              <a:buChar char="●"/>
            </a:pPr>
            <a:endParaRPr lang="en" dirty="0" smtClean="0">
              <a:solidFill>
                <a:srgbClr val="363636"/>
              </a:solidFill>
              <a:latin typeface="Cambria"/>
              <a:ea typeface="Cambria"/>
              <a:cs typeface="Cambria"/>
              <a:sym typeface="Cambria"/>
            </a:endParaRPr>
          </a:p>
          <a:p>
            <a:pPr marL="457200" lvl="0" indent="-317500" algn="l" rtl="0">
              <a:spcBef>
                <a:spcPts val="0"/>
              </a:spcBef>
              <a:spcAft>
                <a:spcPts val="0"/>
              </a:spcAft>
              <a:buClr>
                <a:srgbClr val="363636"/>
              </a:buClr>
              <a:buSzPts val="1400"/>
              <a:buFont typeface="Cambria"/>
              <a:buChar char="●"/>
            </a:pPr>
            <a:endParaRPr dirty="0">
              <a:solidFill>
                <a:srgbClr val="363636"/>
              </a:solidFill>
              <a:latin typeface="Cambria"/>
              <a:ea typeface="Cambria"/>
              <a:cs typeface="Cambria"/>
              <a:sym typeface="Cambria"/>
            </a:endParaRPr>
          </a:p>
        </p:txBody>
      </p:sp>
      <p:pic>
        <p:nvPicPr>
          <p:cNvPr id="196" name="Google Shape;196;p21"/>
          <p:cNvPicPr preferRelativeResize="0"/>
          <p:nvPr/>
        </p:nvPicPr>
        <p:blipFill>
          <a:blip r:embed="rId3">
            <a:alphaModFix/>
          </a:blip>
          <a:stretch>
            <a:fillRect/>
          </a:stretch>
        </p:blipFill>
        <p:spPr>
          <a:xfrm>
            <a:off x="8791575" y="4791075"/>
            <a:ext cx="352424" cy="352424"/>
          </a:xfrm>
          <a:prstGeom prst="rect">
            <a:avLst/>
          </a:prstGeom>
          <a:noFill/>
          <a:ln>
            <a:noFill/>
          </a:ln>
        </p:spPr>
      </p:pic>
      <p:sp>
        <p:nvSpPr>
          <p:cNvPr id="197" name="Google Shape;197;p21"/>
          <p:cNvSpPr txBox="1"/>
          <p:nvPr/>
        </p:nvSpPr>
        <p:spPr>
          <a:xfrm>
            <a:off x="0" y="4799800"/>
            <a:ext cx="8791500" cy="352500"/>
          </a:xfrm>
          <a:prstGeom prst="rect">
            <a:avLst/>
          </a:prstGeom>
          <a:solidFill>
            <a:srgbClr val="E5E5E5"/>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000">
              <a:latin typeface="Cambria"/>
              <a:ea typeface="Cambria"/>
              <a:cs typeface="Cambria"/>
              <a:sym typeface="Cambria"/>
            </a:endParaRPr>
          </a:p>
        </p:txBody>
      </p:sp>
      <p:sp>
        <p:nvSpPr>
          <p:cNvPr id="198" name="Google Shape;198;p21"/>
          <p:cNvSpPr txBox="1">
            <a:spLocks noGrp="1"/>
          </p:cNvSpPr>
          <p:nvPr>
            <p:ph type="subTitle" idx="1"/>
          </p:nvPr>
        </p:nvSpPr>
        <p:spPr>
          <a:xfrm>
            <a:off x="6454525" y="1020000"/>
            <a:ext cx="2598900" cy="3679800"/>
          </a:xfrm>
          <a:prstGeom prst="rect">
            <a:avLst/>
          </a:prstGeom>
          <a:solidFill>
            <a:srgbClr val="242F40"/>
          </a:solidFill>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 sz="1900" b="1" dirty="0" smtClean="0">
                <a:solidFill>
                  <a:srgbClr val="E5E5E5"/>
                </a:solidFill>
                <a:latin typeface="Cambria"/>
                <a:ea typeface="Cambria"/>
                <a:cs typeface="Cambria"/>
                <a:sym typeface="Cambria"/>
              </a:rPr>
              <a:t>«A Espanya, hi ha devers </a:t>
            </a:r>
            <a:r>
              <a:rPr lang="es-ES" sz="1900" b="1" dirty="0" smtClean="0">
                <a:solidFill>
                  <a:srgbClr val="E5E5E5"/>
                </a:solidFill>
                <a:latin typeface="Cambria"/>
                <a:ea typeface="Cambria"/>
                <a:cs typeface="Cambria"/>
                <a:sym typeface="Cambria"/>
              </a:rPr>
              <a:t>2,7 </a:t>
            </a:r>
            <a:r>
              <a:rPr lang="es-ES" sz="1900" b="1" dirty="0" err="1" smtClean="0">
                <a:solidFill>
                  <a:srgbClr val="E5E5E5"/>
                </a:solidFill>
                <a:latin typeface="Cambria"/>
                <a:ea typeface="Cambria"/>
                <a:cs typeface="Cambria"/>
                <a:sym typeface="Cambria"/>
              </a:rPr>
              <a:t>milions</a:t>
            </a:r>
            <a:r>
              <a:rPr lang="es-ES" sz="1900" b="1" dirty="0" smtClean="0">
                <a:solidFill>
                  <a:srgbClr val="E5E5E5"/>
                </a:solidFill>
                <a:latin typeface="Cambria"/>
                <a:ea typeface="Cambria"/>
                <a:cs typeface="Cambria"/>
                <a:sym typeface="Cambria"/>
              </a:rPr>
              <a:t> de persones </a:t>
            </a:r>
            <a:r>
              <a:rPr lang="es-ES" sz="1900" b="1" dirty="0" err="1" smtClean="0">
                <a:solidFill>
                  <a:srgbClr val="E5E5E5"/>
                </a:solidFill>
                <a:latin typeface="Cambria"/>
                <a:ea typeface="Cambria"/>
                <a:cs typeface="Cambria"/>
                <a:sym typeface="Cambria"/>
              </a:rPr>
              <a:t>voluntàries</a:t>
            </a:r>
            <a:r>
              <a:rPr lang="es-ES" sz="1900" b="1" dirty="0" smtClean="0">
                <a:solidFill>
                  <a:srgbClr val="E5E5E5"/>
                </a:solidFill>
                <a:latin typeface="Cambria"/>
                <a:ea typeface="Cambria"/>
                <a:cs typeface="Cambria"/>
                <a:sym typeface="Cambria"/>
              </a:rPr>
              <a:t>, la </a:t>
            </a:r>
            <a:r>
              <a:rPr lang="es-ES" sz="1900" b="1" dirty="0" err="1" smtClean="0">
                <a:solidFill>
                  <a:srgbClr val="E5E5E5"/>
                </a:solidFill>
                <a:latin typeface="Cambria"/>
                <a:ea typeface="Cambria"/>
                <a:cs typeface="Cambria"/>
                <a:sym typeface="Cambria"/>
              </a:rPr>
              <a:t>majoria</a:t>
            </a:r>
            <a:r>
              <a:rPr lang="es-ES" sz="1900" b="1" dirty="0" smtClean="0">
                <a:solidFill>
                  <a:srgbClr val="E5E5E5"/>
                </a:solidFill>
                <a:latin typeface="Cambria"/>
                <a:ea typeface="Cambria"/>
                <a:cs typeface="Cambria"/>
                <a:sym typeface="Cambria"/>
              </a:rPr>
              <a:t> de les </a:t>
            </a:r>
            <a:r>
              <a:rPr lang="es-ES" sz="1900" b="1" dirty="0" err="1" smtClean="0">
                <a:solidFill>
                  <a:srgbClr val="E5E5E5"/>
                </a:solidFill>
                <a:latin typeface="Cambria"/>
                <a:ea typeface="Cambria"/>
                <a:cs typeface="Cambria"/>
                <a:sym typeface="Cambria"/>
              </a:rPr>
              <a:t>quals</a:t>
            </a:r>
            <a:r>
              <a:rPr lang="es-ES" sz="1900" b="1" dirty="0" smtClean="0">
                <a:solidFill>
                  <a:srgbClr val="E5E5E5"/>
                </a:solidFill>
                <a:latin typeface="Cambria"/>
                <a:ea typeface="Cambria"/>
                <a:cs typeface="Cambria"/>
                <a:sym typeface="Cambria"/>
              </a:rPr>
              <a:t> </a:t>
            </a:r>
            <a:r>
              <a:rPr lang="es-ES" sz="1900" b="1" dirty="0" err="1" smtClean="0">
                <a:solidFill>
                  <a:srgbClr val="E5E5E5"/>
                </a:solidFill>
                <a:latin typeface="Cambria"/>
                <a:ea typeface="Cambria"/>
                <a:cs typeface="Cambria"/>
                <a:sym typeface="Cambria"/>
              </a:rPr>
              <a:t>són</a:t>
            </a:r>
            <a:r>
              <a:rPr lang="es-ES" sz="1900" b="1" dirty="0" smtClean="0">
                <a:solidFill>
                  <a:srgbClr val="E5E5E5"/>
                </a:solidFill>
                <a:latin typeface="Cambria"/>
                <a:ea typeface="Cambria"/>
                <a:cs typeface="Cambria"/>
                <a:sym typeface="Cambria"/>
              </a:rPr>
              <a:t> dones»</a:t>
            </a:r>
            <a:endParaRPr sz="1400" dirty="0" smtClean="0">
              <a:solidFill>
                <a:srgbClr val="E5E5E5"/>
              </a:solidFill>
              <a:latin typeface="Cambria"/>
              <a:ea typeface="Cambria"/>
              <a:cs typeface="Cambria"/>
              <a:sym typeface="Cambria"/>
            </a:endParaRPr>
          </a:p>
          <a:p>
            <a:pPr marL="0" lvl="0" indent="0" algn="ctr" rtl="0">
              <a:lnSpc>
                <a:spcPct val="115000"/>
              </a:lnSpc>
              <a:spcBef>
                <a:spcPts val="0"/>
              </a:spcBef>
              <a:spcAft>
                <a:spcPts val="0"/>
              </a:spcAft>
              <a:buNone/>
            </a:pPr>
            <a:endParaRPr sz="1400" dirty="0">
              <a:solidFill>
                <a:srgbClr val="E5E5E5"/>
              </a:solidFill>
              <a:latin typeface="Cambria"/>
              <a:ea typeface="Cambria"/>
              <a:cs typeface="Cambria"/>
              <a:sym typeface="Cambria"/>
            </a:endParaRPr>
          </a:p>
          <a:p>
            <a:pPr marL="0" lvl="0" indent="0" algn="ctr" rtl="0">
              <a:lnSpc>
                <a:spcPct val="115000"/>
              </a:lnSpc>
              <a:spcBef>
                <a:spcPts val="0"/>
              </a:spcBef>
              <a:spcAft>
                <a:spcPts val="0"/>
              </a:spcAft>
              <a:buClr>
                <a:schemeClr val="dk1"/>
              </a:buClr>
              <a:buSzPts val="1100"/>
              <a:buFont typeface="Arial"/>
              <a:buNone/>
            </a:pPr>
            <a:endParaRPr sz="1400" dirty="0">
              <a:solidFill>
                <a:srgbClr val="E5E5E5"/>
              </a:solidFill>
              <a:latin typeface="Cambria"/>
              <a:ea typeface="Cambria"/>
              <a:cs typeface="Cambria"/>
              <a:sym typeface="Cambria"/>
            </a:endParaRPr>
          </a:p>
        </p:txBody>
      </p:sp>
      <p:sp>
        <p:nvSpPr>
          <p:cNvPr id="199" name="Google Shape;199;p21"/>
          <p:cNvSpPr txBox="1">
            <a:spLocks noGrp="1"/>
          </p:cNvSpPr>
          <p:nvPr>
            <p:ph type="sldNum" idx="12"/>
          </p:nvPr>
        </p:nvSpPr>
        <p:spPr>
          <a:xfrm>
            <a:off x="0" y="4799800"/>
            <a:ext cx="385800" cy="343800"/>
          </a:xfrm>
          <a:prstGeom prst="rect">
            <a:avLst/>
          </a:prstGeom>
          <a:solidFill>
            <a:srgbClr val="363636"/>
          </a:solidFill>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sz="1200" smtClean="0">
                <a:solidFill>
                  <a:srgbClr val="E5E5E5"/>
                </a:solidFill>
                <a:latin typeface="Cambria"/>
                <a:ea typeface="Cambria"/>
                <a:cs typeface="Cambria"/>
                <a:sym typeface="Cambria"/>
              </a:rPr>
              <a:t>14</a:t>
            </a:fld>
            <a:endParaRPr sz="1200" dirty="0">
              <a:solidFill>
                <a:srgbClr val="E5E5E5"/>
              </a:solidFill>
              <a:latin typeface="Cambria"/>
              <a:ea typeface="Cambria"/>
              <a:cs typeface="Cambria"/>
              <a:sym typeface="Cambria"/>
            </a:endParaRPr>
          </a:p>
        </p:txBody>
      </p:sp>
      <p:pic>
        <p:nvPicPr>
          <p:cNvPr id="200" name="Google Shape;200;p21"/>
          <p:cNvPicPr preferRelativeResize="0"/>
          <p:nvPr/>
        </p:nvPicPr>
        <p:blipFill>
          <a:blip r:embed="rId4">
            <a:alphaModFix/>
          </a:blip>
          <a:stretch>
            <a:fillRect/>
          </a:stretch>
        </p:blipFill>
        <p:spPr>
          <a:xfrm>
            <a:off x="8134851" y="4034425"/>
            <a:ext cx="918575" cy="918575"/>
          </a:xfrm>
          <a:prstGeom prst="rect">
            <a:avLst/>
          </a:prstGeom>
          <a:noFill/>
          <a:ln>
            <a:noFill/>
          </a:ln>
        </p:spPr>
      </p:pic>
    </p:spTree>
    <p:extLst>
      <p:ext uri="{BB962C8B-B14F-4D97-AF65-F5344CB8AC3E}">
        <p14:creationId xmlns:p14="http://schemas.microsoft.com/office/powerpoint/2010/main" val="2383429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21"/>
          <p:cNvSpPr txBox="1">
            <a:spLocks noGrp="1"/>
          </p:cNvSpPr>
          <p:nvPr>
            <p:ph type="ctrTitle"/>
          </p:nvPr>
        </p:nvSpPr>
        <p:spPr>
          <a:xfrm>
            <a:off x="0" y="0"/>
            <a:ext cx="6397800" cy="904500"/>
          </a:xfrm>
          <a:prstGeom prst="rect">
            <a:avLst/>
          </a:prstGeom>
          <a:solidFill>
            <a:srgbClr val="CCA43B"/>
          </a:solidFill>
        </p:spPr>
        <p:txBody>
          <a:bodyPr spcFirstLastPara="1" wrap="square" lIns="91425" tIns="91425" rIns="91425" bIns="91425" anchor="ctr" anchorCtr="0">
            <a:noAutofit/>
          </a:bodyPr>
          <a:lstStyle/>
          <a:p>
            <a:r>
              <a:rPr lang="es-ES" sz="2400" b="1" dirty="0" err="1" smtClean="0">
                <a:latin typeface="Cambria" panose="02040503050406030204" pitchFamily="18" charset="0"/>
                <a:ea typeface="Cambria" panose="02040503050406030204" pitchFamily="18" charset="0"/>
              </a:rPr>
              <a:t>Conclusions</a:t>
            </a:r>
            <a:r>
              <a:rPr lang="es-ES" sz="2400" b="1" dirty="0" smtClean="0">
                <a:latin typeface="Cambria" panose="02040503050406030204" pitchFamily="18" charset="0"/>
                <a:ea typeface="Cambria" panose="02040503050406030204" pitchFamily="18" charset="0"/>
              </a:rPr>
              <a:t> de les </a:t>
            </a:r>
            <a:r>
              <a:rPr lang="es-ES" sz="2400" b="1" dirty="0" err="1">
                <a:latin typeface="Cambria" panose="02040503050406030204" pitchFamily="18" charset="0"/>
                <a:ea typeface="Cambria" panose="02040503050406030204" pitchFamily="18" charset="0"/>
              </a:rPr>
              <a:t>j</a:t>
            </a:r>
            <a:r>
              <a:rPr lang="es-ES" sz="2400" b="1" dirty="0" err="1" smtClean="0">
                <a:latin typeface="Cambria" panose="02040503050406030204" pitchFamily="18" charset="0"/>
                <a:ea typeface="Cambria" panose="02040503050406030204" pitchFamily="18" charset="0"/>
              </a:rPr>
              <a:t>ornades</a:t>
            </a:r>
            <a:r>
              <a:rPr lang="es-ES" sz="2400" b="1" dirty="0" smtClean="0">
                <a:latin typeface="Cambria" panose="02040503050406030204" pitchFamily="18" charset="0"/>
                <a:ea typeface="Cambria" panose="02040503050406030204" pitchFamily="18" charset="0"/>
              </a:rPr>
              <a:t> </a:t>
            </a:r>
            <a:r>
              <a:rPr lang="ca-ES" sz="2400" b="1" dirty="0">
                <a:latin typeface="Cambria" panose="02040503050406030204" pitchFamily="18" charset="0"/>
                <a:ea typeface="Cambria" panose="02040503050406030204" pitchFamily="18" charset="0"/>
              </a:rPr>
              <a:t>participatives</a:t>
            </a:r>
            <a:r>
              <a:rPr lang="es-ES" sz="2400" dirty="0"/>
              <a:t/>
            </a:r>
            <a:br>
              <a:rPr lang="es-ES" sz="2400" dirty="0"/>
            </a:br>
            <a:endParaRPr sz="2400" b="1" dirty="0">
              <a:solidFill>
                <a:schemeClr val="accent5">
                  <a:lumMod val="40000"/>
                  <a:lumOff val="60000"/>
                </a:schemeClr>
              </a:solidFill>
              <a:latin typeface="Cambria" panose="02040503050406030204" pitchFamily="18" charset="0"/>
              <a:ea typeface="Cambria" panose="02040503050406030204" pitchFamily="18" charset="0"/>
              <a:sym typeface="Cambria"/>
            </a:endParaRPr>
          </a:p>
        </p:txBody>
      </p:sp>
      <p:sp>
        <p:nvSpPr>
          <p:cNvPr id="194" name="Google Shape;194;p21"/>
          <p:cNvSpPr txBox="1">
            <a:spLocks noGrp="1"/>
          </p:cNvSpPr>
          <p:nvPr>
            <p:ph type="subTitle" idx="1"/>
          </p:nvPr>
        </p:nvSpPr>
        <p:spPr>
          <a:xfrm>
            <a:off x="6397800" y="0"/>
            <a:ext cx="2746200" cy="904500"/>
          </a:xfrm>
          <a:prstGeom prst="rect">
            <a:avLst/>
          </a:prstGeom>
          <a:solidFill>
            <a:srgbClr val="E5E5E5"/>
          </a:solidFill>
        </p:spPr>
        <p:txBody>
          <a:bodyPr spcFirstLastPara="1" wrap="square" lIns="91425" tIns="91425" rIns="91425" bIns="91425" anchor="ctr" anchorCtr="0">
            <a:noAutofit/>
          </a:bodyPr>
          <a:lstStyle/>
          <a:p>
            <a:pPr marL="0" lvl="0" indent="0"/>
            <a:r>
              <a:rPr lang="es-ES" sz="1600" dirty="0" smtClean="0">
                <a:latin typeface="Cambria" panose="02040503050406030204" pitchFamily="18" charset="0"/>
                <a:ea typeface="Cambria" panose="02040503050406030204" pitchFamily="18" charset="0"/>
              </a:rPr>
              <a:t>Maria </a:t>
            </a:r>
            <a:r>
              <a:rPr lang="es-ES" sz="1600" dirty="0" err="1" smtClean="0">
                <a:latin typeface="Cambria" panose="02040503050406030204" pitchFamily="18" charset="0"/>
                <a:ea typeface="Cambria" panose="02040503050406030204" pitchFamily="18" charset="0"/>
              </a:rPr>
              <a:t>Amengual</a:t>
            </a:r>
            <a:r>
              <a:rPr lang="es-ES" sz="1600" dirty="0" smtClean="0">
                <a:latin typeface="Cambria" panose="02040503050406030204" pitchFamily="18" charset="0"/>
                <a:ea typeface="Cambria" panose="02040503050406030204" pitchFamily="18" charset="0"/>
              </a:rPr>
              <a:t> i Ruth Escribano</a:t>
            </a:r>
            <a:endParaRPr sz="1600" dirty="0">
              <a:solidFill>
                <a:srgbClr val="242F40"/>
              </a:solidFill>
              <a:latin typeface="Cambria" panose="02040503050406030204" pitchFamily="18" charset="0"/>
              <a:ea typeface="Cambria" panose="02040503050406030204" pitchFamily="18" charset="0"/>
              <a:cs typeface="Cambria"/>
              <a:sym typeface="Cambria"/>
            </a:endParaRPr>
          </a:p>
        </p:txBody>
      </p:sp>
      <p:sp>
        <p:nvSpPr>
          <p:cNvPr id="195" name="Google Shape;195;p21"/>
          <p:cNvSpPr txBox="1"/>
          <p:nvPr/>
        </p:nvSpPr>
        <p:spPr>
          <a:xfrm>
            <a:off x="578875" y="904500"/>
            <a:ext cx="5674200" cy="3895200"/>
          </a:xfrm>
          <a:prstGeom prst="rect">
            <a:avLst/>
          </a:prstGeom>
          <a:noFill/>
          <a:ln>
            <a:noFill/>
          </a:ln>
        </p:spPr>
        <p:txBody>
          <a:bodyPr spcFirstLastPara="1" wrap="square" lIns="91425" tIns="91425" rIns="91425" bIns="91425" anchor="ctr" anchorCtr="0">
            <a:noAutofit/>
          </a:bodyPr>
          <a:lstStyle/>
          <a:p>
            <a:pPr marL="285750" lvl="2" indent="-285750">
              <a:buFont typeface="Arial" panose="020B0604020202020204" pitchFamily="34" charset="0"/>
              <a:buChar char="•"/>
            </a:pPr>
            <a:r>
              <a:rPr lang="ca-ES" b="1" dirty="0" smtClean="0"/>
              <a:t>Per què? </a:t>
            </a:r>
            <a:r>
              <a:rPr lang="ca-ES" dirty="0" smtClean="0"/>
              <a:t>Cercar presència </a:t>
            </a:r>
            <a:r>
              <a:rPr lang="ca-ES" dirty="0"/>
              <a:t>d’entitats de les </a:t>
            </a:r>
            <a:r>
              <a:rPr lang="ca-ES" dirty="0" smtClean="0"/>
              <a:t>Illes Balears; avançar </a:t>
            </a:r>
            <a:r>
              <a:rPr lang="ca-ES" dirty="0"/>
              <a:t>amb l’adaptació de la Llei de </a:t>
            </a:r>
            <a:r>
              <a:rPr lang="ca-ES" dirty="0" smtClean="0"/>
              <a:t>voluntariat</a:t>
            </a:r>
            <a:r>
              <a:rPr lang="es-ES" dirty="0" smtClean="0"/>
              <a:t>; </a:t>
            </a:r>
            <a:r>
              <a:rPr lang="es-ES" dirty="0" err="1" smtClean="0"/>
              <a:t>jornades</a:t>
            </a:r>
            <a:r>
              <a:rPr lang="es-ES" dirty="0" smtClean="0"/>
              <a:t> </a:t>
            </a:r>
            <a:r>
              <a:rPr lang="ca-ES" dirty="0" smtClean="0"/>
              <a:t>com a </a:t>
            </a:r>
            <a:r>
              <a:rPr lang="ca-ES" dirty="0"/>
              <a:t>espai de trobada </a:t>
            </a:r>
            <a:r>
              <a:rPr lang="ca-ES" dirty="0" smtClean="0"/>
              <a:t>per poder-hi mostrar </a:t>
            </a:r>
            <a:r>
              <a:rPr lang="ca-ES" dirty="0"/>
              <a:t>què som i què </a:t>
            </a:r>
            <a:r>
              <a:rPr lang="ca-ES" dirty="0" smtClean="0"/>
              <a:t>fem; un </a:t>
            </a:r>
            <a:r>
              <a:rPr lang="ca-ES" dirty="0"/>
              <a:t>mirall </a:t>
            </a:r>
            <a:r>
              <a:rPr lang="ca-ES" dirty="0" smtClean="0"/>
              <a:t>on puguem reconèixer-nos </a:t>
            </a:r>
            <a:r>
              <a:rPr lang="ca-ES" dirty="0"/>
              <a:t>amb altres i trobar </a:t>
            </a:r>
            <a:r>
              <a:rPr lang="ca-ES" dirty="0" smtClean="0"/>
              <a:t>sinergies </a:t>
            </a:r>
            <a:r>
              <a:rPr lang="ca-ES" dirty="0"/>
              <a:t>que ens ajudin a </a:t>
            </a:r>
            <a:r>
              <a:rPr lang="ca-ES" dirty="0" smtClean="0"/>
              <a:t>créixer; un </a:t>
            </a:r>
            <a:r>
              <a:rPr lang="ca-ES" dirty="0"/>
              <a:t>altaveu inspirador amb </a:t>
            </a:r>
            <a:r>
              <a:rPr lang="ca-ES" dirty="0" smtClean="0"/>
              <a:t>idees noves </a:t>
            </a:r>
            <a:r>
              <a:rPr lang="ca-ES" dirty="0"/>
              <a:t>o </a:t>
            </a:r>
            <a:r>
              <a:rPr lang="ca-ES" dirty="0" smtClean="0"/>
              <a:t>idees rescatades.</a:t>
            </a:r>
          </a:p>
          <a:p>
            <a:pPr marL="285750" lvl="2" indent="-285750">
              <a:buFont typeface="Arial" panose="020B0604020202020204" pitchFamily="34" charset="0"/>
              <a:buChar char="•"/>
            </a:pPr>
            <a:endParaRPr lang="ca-ES" dirty="0" smtClean="0"/>
          </a:p>
          <a:p>
            <a:pPr marL="285750" lvl="2" indent="-285750">
              <a:buFont typeface="Arial" panose="020B0604020202020204" pitchFamily="34" charset="0"/>
              <a:buChar char="•"/>
            </a:pPr>
            <a:r>
              <a:rPr lang="ca-ES" b="1" dirty="0"/>
              <a:t>L’art i la creativitat</a:t>
            </a:r>
            <a:r>
              <a:rPr lang="ca-ES" dirty="0"/>
              <a:t> </a:t>
            </a:r>
            <a:r>
              <a:rPr lang="ca-ES" dirty="0" smtClean="0"/>
              <a:t>com a eix transversal. </a:t>
            </a:r>
          </a:p>
          <a:p>
            <a:pPr lvl="2"/>
            <a:endParaRPr lang="ca-ES" dirty="0" smtClean="0"/>
          </a:p>
          <a:p>
            <a:pPr marL="285750" lvl="2" indent="-285750">
              <a:buFont typeface="Arial" panose="020B0604020202020204" pitchFamily="34" charset="0"/>
              <a:buChar char="•"/>
            </a:pPr>
            <a:r>
              <a:rPr lang="ca-ES" dirty="0" smtClean="0"/>
              <a:t>Per </a:t>
            </a:r>
            <a:r>
              <a:rPr lang="ca-ES" dirty="0"/>
              <a:t>facilitar i afavorir al màxim la </a:t>
            </a:r>
            <a:r>
              <a:rPr lang="ca-ES" b="1" dirty="0"/>
              <a:t>participació del sector del voluntariat i la conciliació de la vida laboral, activista i familiar, </a:t>
            </a:r>
            <a:r>
              <a:rPr lang="ca-ES" b="1" dirty="0" smtClean="0"/>
              <a:t>a més d’arribar </a:t>
            </a:r>
            <a:r>
              <a:rPr lang="ca-ES" b="1" dirty="0"/>
              <a:t>a tot el territori de les Illes Balears. </a:t>
            </a:r>
            <a:endParaRPr lang="es-ES" dirty="0"/>
          </a:p>
          <a:p>
            <a:pPr marL="285750" lvl="2" indent="-285750">
              <a:buFont typeface="Arial" panose="020B0604020202020204" pitchFamily="34" charset="0"/>
              <a:buChar char="•"/>
            </a:pPr>
            <a:endParaRPr lang="ca-ES" dirty="0"/>
          </a:p>
        </p:txBody>
      </p:sp>
      <p:pic>
        <p:nvPicPr>
          <p:cNvPr id="196" name="Google Shape;196;p21"/>
          <p:cNvPicPr preferRelativeResize="0"/>
          <p:nvPr/>
        </p:nvPicPr>
        <p:blipFill>
          <a:blip r:embed="rId3">
            <a:alphaModFix/>
          </a:blip>
          <a:stretch>
            <a:fillRect/>
          </a:stretch>
        </p:blipFill>
        <p:spPr>
          <a:xfrm>
            <a:off x="8791575" y="4791075"/>
            <a:ext cx="352424" cy="352424"/>
          </a:xfrm>
          <a:prstGeom prst="rect">
            <a:avLst/>
          </a:prstGeom>
          <a:noFill/>
          <a:ln>
            <a:noFill/>
          </a:ln>
        </p:spPr>
      </p:pic>
      <p:sp>
        <p:nvSpPr>
          <p:cNvPr id="197" name="Google Shape;197;p21"/>
          <p:cNvSpPr txBox="1"/>
          <p:nvPr/>
        </p:nvSpPr>
        <p:spPr>
          <a:xfrm>
            <a:off x="0" y="4799800"/>
            <a:ext cx="8791500" cy="352500"/>
          </a:xfrm>
          <a:prstGeom prst="rect">
            <a:avLst/>
          </a:prstGeom>
          <a:solidFill>
            <a:srgbClr val="E5E5E5"/>
          </a:solid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000" b="0" i="0" u="none" strike="noStrike" kern="0" cap="none" spc="0" normalizeH="0" baseline="0" noProof="0">
              <a:ln>
                <a:noFill/>
              </a:ln>
              <a:solidFill>
                <a:srgbClr val="000000"/>
              </a:solidFill>
              <a:effectLst/>
              <a:uLnTx/>
              <a:uFillTx/>
              <a:latin typeface="Cambria"/>
              <a:ea typeface="Cambria"/>
              <a:cs typeface="Cambria"/>
              <a:sym typeface="Cambria"/>
            </a:endParaRPr>
          </a:p>
        </p:txBody>
      </p:sp>
      <p:sp>
        <p:nvSpPr>
          <p:cNvPr id="198" name="Google Shape;198;p21"/>
          <p:cNvSpPr txBox="1">
            <a:spLocks noGrp="1"/>
          </p:cNvSpPr>
          <p:nvPr>
            <p:ph type="subTitle" idx="1"/>
          </p:nvPr>
        </p:nvSpPr>
        <p:spPr>
          <a:xfrm>
            <a:off x="6454525" y="1020000"/>
            <a:ext cx="2598900" cy="3679800"/>
          </a:xfrm>
          <a:prstGeom prst="rect">
            <a:avLst/>
          </a:prstGeom>
          <a:solidFill>
            <a:srgbClr val="242F40"/>
          </a:solidFill>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r>
              <a:rPr lang="en" sz="1900" b="1" dirty="0" smtClean="0">
                <a:solidFill>
                  <a:srgbClr val="E5E5E5"/>
                </a:solidFill>
                <a:latin typeface="Cambria"/>
                <a:ea typeface="Cambria"/>
                <a:cs typeface="Cambria"/>
                <a:sym typeface="Cambria"/>
              </a:rPr>
              <a:t>«</a:t>
            </a:r>
            <a:r>
              <a:rPr lang="ca-ES" sz="1900" b="1" dirty="0" smtClean="0">
                <a:solidFill>
                  <a:srgbClr val="E5E5E5"/>
                </a:solidFill>
                <a:latin typeface="Cambria"/>
                <a:ea typeface="Cambria"/>
                <a:cs typeface="Cambria"/>
              </a:rPr>
              <a:t>Les primeres </a:t>
            </a:r>
            <a:r>
              <a:rPr lang="ca-ES" sz="1900" b="1" dirty="0">
                <a:solidFill>
                  <a:srgbClr val="E5E5E5"/>
                </a:solidFill>
                <a:latin typeface="Cambria"/>
                <a:ea typeface="Cambria"/>
                <a:cs typeface="Cambria"/>
              </a:rPr>
              <a:t>Jornades </a:t>
            </a:r>
            <a:r>
              <a:rPr lang="ca-ES" sz="1900" b="1" dirty="0" smtClean="0">
                <a:solidFill>
                  <a:srgbClr val="E5E5E5"/>
                </a:solidFill>
                <a:latin typeface="Cambria"/>
                <a:ea typeface="Cambria"/>
                <a:cs typeface="Cambria"/>
              </a:rPr>
              <a:t>Formatives </a:t>
            </a:r>
            <a:r>
              <a:rPr lang="ca-ES" sz="1900" b="1" dirty="0">
                <a:solidFill>
                  <a:srgbClr val="E5E5E5"/>
                </a:solidFill>
                <a:latin typeface="Cambria"/>
                <a:ea typeface="Cambria"/>
                <a:cs typeface="Cambria"/>
              </a:rPr>
              <a:t>del </a:t>
            </a:r>
            <a:r>
              <a:rPr lang="ca-ES" sz="1900" b="1" dirty="0" smtClean="0">
                <a:solidFill>
                  <a:srgbClr val="E5E5E5"/>
                </a:solidFill>
                <a:latin typeface="Cambria"/>
                <a:ea typeface="Cambria"/>
                <a:cs typeface="Cambria"/>
              </a:rPr>
              <a:t>Voluntariat </a:t>
            </a:r>
            <a:r>
              <a:rPr lang="ca-ES" sz="1900" b="1" dirty="0">
                <a:solidFill>
                  <a:srgbClr val="E5E5E5"/>
                </a:solidFill>
                <a:latin typeface="Cambria"/>
                <a:ea typeface="Cambria"/>
                <a:cs typeface="Cambria"/>
              </a:rPr>
              <a:t>de les Illes Balears </a:t>
            </a:r>
            <a:r>
              <a:rPr lang="ca-ES" sz="1900" b="1" dirty="0" smtClean="0">
                <a:solidFill>
                  <a:srgbClr val="E5E5E5"/>
                </a:solidFill>
                <a:latin typeface="Cambria"/>
                <a:ea typeface="Cambria"/>
                <a:cs typeface="Cambria"/>
              </a:rPr>
              <a:t>han tingut més força que </a:t>
            </a:r>
            <a:r>
              <a:rPr lang="ca-ES" sz="1900" b="1" dirty="0">
                <a:solidFill>
                  <a:srgbClr val="E5E5E5"/>
                </a:solidFill>
                <a:latin typeface="Cambria"/>
                <a:ea typeface="Cambria"/>
                <a:cs typeface="Cambria"/>
              </a:rPr>
              <a:t>les limitacions que ens ha dut </a:t>
            </a:r>
            <a:r>
              <a:rPr lang="ca-ES" sz="1900" b="1" dirty="0" smtClean="0">
                <a:solidFill>
                  <a:srgbClr val="E5E5E5"/>
                </a:solidFill>
                <a:latin typeface="Cambria"/>
                <a:ea typeface="Cambria"/>
                <a:cs typeface="Cambria"/>
              </a:rPr>
              <a:t>la COVID-19»</a:t>
            </a:r>
            <a:endParaRPr sz="1900" b="1" dirty="0">
              <a:solidFill>
                <a:srgbClr val="E5E5E5"/>
              </a:solidFill>
              <a:latin typeface="Cambria"/>
              <a:ea typeface="Cambria"/>
              <a:cs typeface="Cambria"/>
              <a:sym typeface="Cambria"/>
            </a:endParaRPr>
          </a:p>
          <a:p>
            <a:pPr marL="0" lvl="0" indent="0" algn="ctr" rtl="0">
              <a:lnSpc>
                <a:spcPct val="115000"/>
              </a:lnSpc>
              <a:spcBef>
                <a:spcPts val="0"/>
              </a:spcBef>
              <a:spcAft>
                <a:spcPts val="0"/>
              </a:spcAft>
              <a:buClr>
                <a:schemeClr val="dk1"/>
              </a:buClr>
              <a:buSzPts val="1100"/>
              <a:buFont typeface="Arial"/>
              <a:buNone/>
            </a:pPr>
            <a:endParaRPr sz="1400" dirty="0">
              <a:solidFill>
                <a:srgbClr val="E5E5E5"/>
              </a:solidFill>
              <a:latin typeface="Cambria"/>
              <a:ea typeface="Cambria"/>
              <a:cs typeface="Cambria"/>
              <a:sym typeface="Cambria"/>
            </a:endParaRPr>
          </a:p>
        </p:txBody>
      </p:sp>
      <p:sp>
        <p:nvSpPr>
          <p:cNvPr id="199" name="Google Shape;199;p21"/>
          <p:cNvSpPr txBox="1">
            <a:spLocks noGrp="1"/>
          </p:cNvSpPr>
          <p:nvPr>
            <p:ph type="sldNum" idx="12"/>
          </p:nvPr>
        </p:nvSpPr>
        <p:spPr>
          <a:xfrm>
            <a:off x="0" y="4799800"/>
            <a:ext cx="385800" cy="343800"/>
          </a:xfrm>
          <a:prstGeom prst="rect">
            <a:avLst/>
          </a:prstGeom>
          <a:solidFill>
            <a:srgbClr val="363636"/>
          </a:solidFill>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 sz="1200" b="0" i="0" u="none" strike="noStrike" kern="0" cap="none" spc="0" normalizeH="0" baseline="0" noProof="0" smtClean="0">
                <a:ln>
                  <a:noFill/>
                </a:ln>
                <a:solidFill>
                  <a:srgbClr val="E5E5E5"/>
                </a:solidFill>
                <a:effectLst/>
                <a:uLnTx/>
                <a:uFillTx/>
                <a:latin typeface="Cambria"/>
                <a:ea typeface="Cambria"/>
                <a:cs typeface="Cambria"/>
                <a:sym typeface="Cambria"/>
              </a:rPr>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t>15</a:t>
            </a:fld>
            <a:endParaRPr kumimoji="0" sz="1200" b="0" i="0" u="none" strike="noStrike" kern="0" cap="none" spc="0" normalizeH="0" baseline="0" noProof="0" dirty="0">
              <a:ln>
                <a:noFill/>
              </a:ln>
              <a:solidFill>
                <a:srgbClr val="E5E5E5"/>
              </a:solidFill>
              <a:effectLst/>
              <a:uLnTx/>
              <a:uFillTx/>
              <a:latin typeface="Cambria"/>
              <a:ea typeface="Cambria"/>
              <a:cs typeface="Cambria"/>
              <a:sym typeface="Cambria"/>
            </a:endParaRPr>
          </a:p>
        </p:txBody>
      </p:sp>
      <p:pic>
        <p:nvPicPr>
          <p:cNvPr id="200" name="Google Shape;200;p21"/>
          <p:cNvPicPr preferRelativeResize="0"/>
          <p:nvPr/>
        </p:nvPicPr>
        <p:blipFill>
          <a:blip r:embed="rId4">
            <a:alphaModFix/>
          </a:blip>
          <a:stretch>
            <a:fillRect/>
          </a:stretch>
        </p:blipFill>
        <p:spPr>
          <a:xfrm>
            <a:off x="8134851" y="4034425"/>
            <a:ext cx="918575" cy="918575"/>
          </a:xfrm>
          <a:prstGeom prst="rect">
            <a:avLst/>
          </a:prstGeom>
          <a:noFill/>
          <a:ln>
            <a:noFill/>
          </a:ln>
        </p:spPr>
      </p:pic>
    </p:spTree>
    <p:extLst>
      <p:ext uri="{BB962C8B-B14F-4D97-AF65-F5344CB8AC3E}">
        <p14:creationId xmlns:p14="http://schemas.microsoft.com/office/powerpoint/2010/main" val="3689982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21"/>
          <p:cNvSpPr txBox="1">
            <a:spLocks noGrp="1"/>
          </p:cNvSpPr>
          <p:nvPr>
            <p:ph type="ctrTitle"/>
          </p:nvPr>
        </p:nvSpPr>
        <p:spPr>
          <a:xfrm>
            <a:off x="0" y="0"/>
            <a:ext cx="6397800" cy="904500"/>
          </a:xfrm>
          <a:prstGeom prst="rect">
            <a:avLst/>
          </a:prstGeom>
          <a:solidFill>
            <a:srgbClr val="CCA43B"/>
          </a:solidFill>
        </p:spPr>
        <p:txBody>
          <a:bodyPr spcFirstLastPara="1" wrap="square" lIns="91425" tIns="91425" rIns="91425" bIns="91425" anchor="ctr" anchorCtr="0">
            <a:noAutofit/>
          </a:bodyPr>
          <a:lstStyle/>
          <a:p>
            <a:r>
              <a:rPr lang="es-ES" sz="2400" b="1" dirty="0" err="1" smtClean="0">
                <a:latin typeface="Cambria" panose="02040503050406030204" pitchFamily="18" charset="0"/>
                <a:ea typeface="Cambria" panose="02040503050406030204" pitchFamily="18" charset="0"/>
              </a:rPr>
              <a:t>Conclusions</a:t>
            </a:r>
            <a:r>
              <a:rPr lang="es-ES" sz="2400" b="1" dirty="0" smtClean="0">
                <a:latin typeface="Cambria" panose="02040503050406030204" pitchFamily="18" charset="0"/>
                <a:ea typeface="Cambria" panose="02040503050406030204" pitchFamily="18" charset="0"/>
              </a:rPr>
              <a:t> de les </a:t>
            </a:r>
            <a:r>
              <a:rPr lang="es-ES" sz="2400" b="1" dirty="0" err="1" smtClean="0">
                <a:latin typeface="Cambria" panose="02040503050406030204" pitchFamily="18" charset="0"/>
                <a:ea typeface="Cambria" panose="02040503050406030204" pitchFamily="18" charset="0"/>
              </a:rPr>
              <a:t>jornades</a:t>
            </a:r>
            <a:r>
              <a:rPr lang="es-ES" sz="2400" b="1" dirty="0" smtClean="0">
                <a:latin typeface="Cambria" panose="02040503050406030204" pitchFamily="18" charset="0"/>
                <a:ea typeface="Cambria" panose="02040503050406030204" pitchFamily="18" charset="0"/>
              </a:rPr>
              <a:t> </a:t>
            </a:r>
            <a:r>
              <a:rPr lang="ca-ES" sz="2400" b="1" dirty="0">
                <a:latin typeface="Cambria" panose="02040503050406030204" pitchFamily="18" charset="0"/>
                <a:ea typeface="Cambria" panose="02040503050406030204" pitchFamily="18" charset="0"/>
              </a:rPr>
              <a:t>participatives</a:t>
            </a:r>
            <a:r>
              <a:rPr lang="es-ES" sz="2400" dirty="0"/>
              <a:t/>
            </a:r>
            <a:br>
              <a:rPr lang="es-ES" sz="2400" dirty="0"/>
            </a:br>
            <a:endParaRPr sz="2400" b="1" dirty="0">
              <a:solidFill>
                <a:schemeClr val="accent5">
                  <a:lumMod val="40000"/>
                  <a:lumOff val="60000"/>
                </a:schemeClr>
              </a:solidFill>
              <a:latin typeface="Cambria" panose="02040503050406030204" pitchFamily="18" charset="0"/>
              <a:ea typeface="Cambria" panose="02040503050406030204" pitchFamily="18" charset="0"/>
              <a:sym typeface="Cambria"/>
            </a:endParaRPr>
          </a:p>
        </p:txBody>
      </p:sp>
      <p:sp>
        <p:nvSpPr>
          <p:cNvPr id="194" name="Google Shape;194;p21"/>
          <p:cNvSpPr txBox="1">
            <a:spLocks noGrp="1"/>
          </p:cNvSpPr>
          <p:nvPr>
            <p:ph type="subTitle" idx="1"/>
          </p:nvPr>
        </p:nvSpPr>
        <p:spPr>
          <a:xfrm>
            <a:off x="6397800" y="0"/>
            <a:ext cx="2746200" cy="904500"/>
          </a:xfrm>
          <a:prstGeom prst="rect">
            <a:avLst/>
          </a:prstGeom>
          <a:solidFill>
            <a:srgbClr val="E5E5E5"/>
          </a:solidFill>
        </p:spPr>
        <p:txBody>
          <a:bodyPr spcFirstLastPara="1" wrap="square" lIns="91425" tIns="91425" rIns="91425" bIns="91425" anchor="ctr" anchorCtr="0">
            <a:noAutofit/>
          </a:bodyPr>
          <a:lstStyle/>
          <a:p>
            <a:pPr marL="0" lvl="0" indent="0"/>
            <a:r>
              <a:rPr lang="es-ES" sz="1600" dirty="0" smtClean="0">
                <a:latin typeface="Cambria" panose="02040503050406030204" pitchFamily="18" charset="0"/>
                <a:ea typeface="Cambria" panose="02040503050406030204" pitchFamily="18" charset="0"/>
              </a:rPr>
              <a:t>Maria </a:t>
            </a:r>
            <a:r>
              <a:rPr lang="es-ES" sz="1600" dirty="0" err="1" smtClean="0">
                <a:latin typeface="Cambria" panose="02040503050406030204" pitchFamily="18" charset="0"/>
                <a:ea typeface="Cambria" panose="02040503050406030204" pitchFamily="18" charset="0"/>
              </a:rPr>
              <a:t>Amengual</a:t>
            </a:r>
            <a:r>
              <a:rPr lang="es-ES" sz="1600" dirty="0" smtClean="0">
                <a:latin typeface="Cambria" panose="02040503050406030204" pitchFamily="18" charset="0"/>
                <a:ea typeface="Cambria" panose="02040503050406030204" pitchFamily="18" charset="0"/>
              </a:rPr>
              <a:t> i Ruth Escribano</a:t>
            </a:r>
            <a:endParaRPr sz="1600" dirty="0">
              <a:solidFill>
                <a:srgbClr val="242F40"/>
              </a:solidFill>
              <a:latin typeface="Cambria" panose="02040503050406030204" pitchFamily="18" charset="0"/>
              <a:ea typeface="Cambria" panose="02040503050406030204" pitchFamily="18" charset="0"/>
              <a:cs typeface="Cambria"/>
              <a:sym typeface="Cambria"/>
            </a:endParaRPr>
          </a:p>
        </p:txBody>
      </p:sp>
      <p:sp>
        <p:nvSpPr>
          <p:cNvPr id="195" name="Google Shape;195;p21"/>
          <p:cNvSpPr txBox="1"/>
          <p:nvPr/>
        </p:nvSpPr>
        <p:spPr>
          <a:xfrm>
            <a:off x="578875" y="904500"/>
            <a:ext cx="5674200" cy="3895200"/>
          </a:xfrm>
          <a:prstGeom prst="rect">
            <a:avLst/>
          </a:prstGeom>
          <a:noFill/>
          <a:ln>
            <a:noFill/>
          </a:ln>
        </p:spPr>
        <p:txBody>
          <a:bodyPr spcFirstLastPara="1" wrap="square" lIns="91425" tIns="91425" rIns="91425" bIns="91425" anchor="ctr" anchorCtr="0">
            <a:noAutofit/>
          </a:bodyPr>
          <a:lstStyle/>
          <a:p>
            <a:pPr marL="285750" lvl="0" indent="-285750">
              <a:buFont typeface="Arial" panose="020B0604020202020204" pitchFamily="34" charset="0"/>
              <a:buChar char="•"/>
            </a:pPr>
            <a:r>
              <a:rPr lang="ca-ES" dirty="0"/>
              <a:t>La transformació comença per </a:t>
            </a:r>
            <a:r>
              <a:rPr lang="ca-ES" dirty="0" smtClean="0"/>
              <a:t>nosaltres mateixos; canviar el nostre </a:t>
            </a:r>
            <a:r>
              <a:rPr lang="ca-ES" dirty="0"/>
              <a:t>món </a:t>
            </a:r>
            <a:r>
              <a:rPr lang="ca-ES" dirty="0" smtClean="0"/>
              <a:t>per </a:t>
            </a:r>
            <a:r>
              <a:rPr lang="ca-ES" dirty="0"/>
              <a:t>canviar el nostre </a:t>
            </a:r>
            <a:r>
              <a:rPr lang="ca-ES" dirty="0" smtClean="0"/>
              <a:t>voltant, per </a:t>
            </a:r>
            <a:r>
              <a:rPr lang="ca-ES" dirty="0"/>
              <a:t>la qual cosa </a:t>
            </a:r>
            <a:r>
              <a:rPr lang="ca-ES" b="1" dirty="0"/>
              <a:t>les cures haurien </a:t>
            </a:r>
            <a:r>
              <a:rPr lang="ca-ES" b="1" dirty="0" smtClean="0"/>
              <a:t>d’ocupar el </a:t>
            </a:r>
            <a:r>
              <a:rPr lang="ca-ES" b="1" dirty="0"/>
              <a:t>centre del voluntariat</a:t>
            </a:r>
            <a:r>
              <a:rPr lang="ca-ES" dirty="0"/>
              <a:t>: tenir cura de nosaltres, </a:t>
            </a:r>
            <a:r>
              <a:rPr lang="ca-ES" dirty="0" smtClean="0"/>
              <a:t>dels companys </a:t>
            </a:r>
            <a:r>
              <a:rPr lang="ca-ES" dirty="0"/>
              <a:t>de voluntariat, de les entitats i </a:t>
            </a:r>
            <a:r>
              <a:rPr lang="ca-ES" dirty="0" smtClean="0"/>
              <a:t>de </a:t>
            </a:r>
            <a:r>
              <a:rPr lang="ca-ES" dirty="0"/>
              <a:t>les persones amb </a:t>
            </a:r>
            <a:r>
              <a:rPr lang="ca-ES" dirty="0" smtClean="0"/>
              <a:t>qui compartim </a:t>
            </a:r>
            <a:r>
              <a:rPr lang="ca-ES" dirty="0"/>
              <a:t>la tasca </a:t>
            </a:r>
            <a:r>
              <a:rPr lang="ca-ES" dirty="0" smtClean="0"/>
              <a:t>voluntària.</a:t>
            </a:r>
          </a:p>
          <a:p>
            <a:pPr lvl="0"/>
            <a:endParaRPr lang="ca-ES" dirty="0" smtClean="0"/>
          </a:p>
          <a:p>
            <a:pPr marL="285750" lvl="0" indent="-285750">
              <a:buFont typeface="Arial" panose="020B0604020202020204" pitchFamily="34" charset="0"/>
              <a:buChar char="•"/>
            </a:pPr>
            <a:r>
              <a:rPr lang="ca-ES" dirty="0" smtClean="0"/>
              <a:t>Treball i </a:t>
            </a:r>
            <a:r>
              <a:rPr lang="ca-ES" b="1" dirty="0"/>
              <a:t>formació en xarxa, </a:t>
            </a:r>
            <a:r>
              <a:rPr lang="ca-ES" dirty="0" smtClean="0"/>
              <a:t>en què les </a:t>
            </a:r>
            <a:r>
              <a:rPr lang="ca-ES" dirty="0"/>
              <a:t>interrelacions i els aprenentatges compartits siguin una realitat i la base per poder </a:t>
            </a:r>
            <a:r>
              <a:rPr lang="ca-ES" b="1" dirty="0"/>
              <a:t>transformar </a:t>
            </a:r>
            <a:r>
              <a:rPr lang="ca-ES" b="1" dirty="0" smtClean="0"/>
              <a:t>localment </a:t>
            </a:r>
            <a:r>
              <a:rPr lang="ca-ES" b="1" dirty="0"/>
              <a:t>i </a:t>
            </a:r>
            <a:r>
              <a:rPr lang="ca-ES" b="1" dirty="0" smtClean="0"/>
              <a:t>globalment.</a:t>
            </a:r>
          </a:p>
          <a:p>
            <a:pPr lvl="0"/>
            <a:endParaRPr lang="ca-ES" b="1" dirty="0" smtClean="0"/>
          </a:p>
          <a:p>
            <a:pPr marL="285750" lvl="0" indent="-285750">
              <a:buFont typeface="Arial" panose="020B0604020202020204" pitchFamily="34" charset="0"/>
              <a:buChar char="•"/>
            </a:pPr>
            <a:r>
              <a:rPr lang="ca-ES" dirty="0" smtClean="0"/>
              <a:t>El </a:t>
            </a:r>
            <a:r>
              <a:rPr lang="ca-ES" dirty="0"/>
              <a:t>voluntariat permet </a:t>
            </a:r>
            <a:r>
              <a:rPr lang="ca-ES" dirty="0" smtClean="0"/>
              <a:t>impregnar-nos </a:t>
            </a:r>
            <a:r>
              <a:rPr lang="ca-ES" dirty="0"/>
              <a:t>d’una realitat </a:t>
            </a:r>
            <a:r>
              <a:rPr lang="ca-ES" dirty="0" smtClean="0"/>
              <a:t>«paral·lela» </a:t>
            </a:r>
            <a:r>
              <a:rPr lang="ca-ES" dirty="0"/>
              <a:t>que només </a:t>
            </a:r>
            <a:r>
              <a:rPr lang="ca-ES" dirty="0" smtClean="0"/>
              <a:t>podem </a:t>
            </a:r>
            <a:r>
              <a:rPr lang="ca-ES" dirty="0"/>
              <a:t>viure des de la </a:t>
            </a:r>
            <a:r>
              <a:rPr lang="ca-ES" b="1" dirty="0"/>
              <a:t>implicació </a:t>
            </a:r>
            <a:r>
              <a:rPr lang="ca-ES" b="1" dirty="0" smtClean="0"/>
              <a:t>personal</a:t>
            </a:r>
            <a:r>
              <a:rPr lang="ca-ES" dirty="0" smtClean="0"/>
              <a:t>.</a:t>
            </a:r>
            <a:endParaRPr lang="es-ES" dirty="0"/>
          </a:p>
        </p:txBody>
      </p:sp>
      <p:pic>
        <p:nvPicPr>
          <p:cNvPr id="196" name="Google Shape;196;p21"/>
          <p:cNvPicPr preferRelativeResize="0"/>
          <p:nvPr/>
        </p:nvPicPr>
        <p:blipFill>
          <a:blip r:embed="rId3">
            <a:alphaModFix/>
          </a:blip>
          <a:stretch>
            <a:fillRect/>
          </a:stretch>
        </p:blipFill>
        <p:spPr>
          <a:xfrm>
            <a:off x="8791575" y="4791075"/>
            <a:ext cx="352424" cy="352424"/>
          </a:xfrm>
          <a:prstGeom prst="rect">
            <a:avLst/>
          </a:prstGeom>
          <a:noFill/>
          <a:ln>
            <a:noFill/>
          </a:ln>
        </p:spPr>
      </p:pic>
      <p:sp>
        <p:nvSpPr>
          <p:cNvPr id="197" name="Google Shape;197;p21"/>
          <p:cNvSpPr txBox="1"/>
          <p:nvPr/>
        </p:nvSpPr>
        <p:spPr>
          <a:xfrm>
            <a:off x="0" y="4799800"/>
            <a:ext cx="8791500" cy="352500"/>
          </a:xfrm>
          <a:prstGeom prst="rect">
            <a:avLst/>
          </a:prstGeom>
          <a:solidFill>
            <a:srgbClr val="E5E5E5"/>
          </a:solid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000" b="0" i="0" u="none" strike="noStrike" kern="0" cap="none" spc="0" normalizeH="0" baseline="0" noProof="0">
              <a:ln>
                <a:noFill/>
              </a:ln>
              <a:solidFill>
                <a:srgbClr val="000000"/>
              </a:solidFill>
              <a:effectLst/>
              <a:uLnTx/>
              <a:uFillTx/>
              <a:latin typeface="Cambria"/>
              <a:ea typeface="Cambria"/>
              <a:cs typeface="Cambria"/>
              <a:sym typeface="Cambria"/>
            </a:endParaRPr>
          </a:p>
        </p:txBody>
      </p:sp>
      <p:sp>
        <p:nvSpPr>
          <p:cNvPr id="198" name="Google Shape;198;p21"/>
          <p:cNvSpPr txBox="1">
            <a:spLocks noGrp="1"/>
          </p:cNvSpPr>
          <p:nvPr>
            <p:ph type="subTitle" idx="1"/>
          </p:nvPr>
        </p:nvSpPr>
        <p:spPr>
          <a:xfrm>
            <a:off x="6454525" y="1020000"/>
            <a:ext cx="2598900" cy="3679800"/>
          </a:xfrm>
          <a:prstGeom prst="rect">
            <a:avLst/>
          </a:prstGeom>
          <a:solidFill>
            <a:srgbClr val="242F40"/>
          </a:solidFill>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r>
              <a:rPr lang="en" sz="1900" b="1" dirty="0" smtClean="0">
                <a:solidFill>
                  <a:srgbClr val="E5E5E5"/>
                </a:solidFill>
                <a:latin typeface="Cambria"/>
                <a:ea typeface="Cambria"/>
                <a:cs typeface="Cambria"/>
                <a:sym typeface="Cambria"/>
              </a:rPr>
              <a:t>«</a:t>
            </a:r>
            <a:r>
              <a:rPr lang="ca-ES" sz="1900" b="1" dirty="0" smtClean="0">
                <a:solidFill>
                  <a:srgbClr val="E5E5E5"/>
                </a:solidFill>
                <a:latin typeface="Cambria"/>
                <a:ea typeface="Cambria"/>
                <a:cs typeface="Cambria"/>
              </a:rPr>
              <a:t>Voluntariat transformador: una </a:t>
            </a:r>
            <a:r>
              <a:rPr lang="ca-ES" sz="1900" b="1" dirty="0">
                <a:solidFill>
                  <a:srgbClr val="E5E5E5"/>
                </a:solidFill>
                <a:latin typeface="Cambria"/>
                <a:ea typeface="Cambria"/>
                <a:cs typeface="Cambria"/>
              </a:rPr>
              <a:t>experiència </a:t>
            </a:r>
            <a:r>
              <a:rPr lang="ca-ES" sz="1900" b="1" dirty="0" smtClean="0">
                <a:solidFill>
                  <a:srgbClr val="E5E5E5"/>
                </a:solidFill>
                <a:latin typeface="Cambria"/>
                <a:ea typeface="Cambria"/>
                <a:cs typeface="Cambria"/>
              </a:rPr>
              <a:t>vital»</a:t>
            </a:r>
            <a:endParaRPr sz="1900" b="1" dirty="0">
              <a:solidFill>
                <a:srgbClr val="E5E5E5"/>
              </a:solidFill>
              <a:latin typeface="Cambria"/>
              <a:ea typeface="Cambria"/>
              <a:cs typeface="Cambria"/>
              <a:sym typeface="Cambria"/>
            </a:endParaRPr>
          </a:p>
          <a:p>
            <a:pPr marL="0" lvl="0" indent="0" algn="ctr" rtl="0">
              <a:lnSpc>
                <a:spcPct val="115000"/>
              </a:lnSpc>
              <a:spcBef>
                <a:spcPts val="0"/>
              </a:spcBef>
              <a:spcAft>
                <a:spcPts val="0"/>
              </a:spcAft>
              <a:buClr>
                <a:schemeClr val="dk1"/>
              </a:buClr>
              <a:buSzPts val="1100"/>
              <a:buFont typeface="Arial"/>
              <a:buNone/>
            </a:pPr>
            <a:endParaRPr sz="1400" dirty="0">
              <a:solidFill>
                <a:srgbClr val="E5E5E5"/>
              </a:solidFill>
              <a:latin typeface="Cambria"/>
              <a:ea typeface="Cambria"/>
              <a:cs typeface="Cambria"/>
              <a:sym typeface="Cambria"/>
            </a:endParaRPr>
          </a:p>
        </p:txBody>
      </p:sp>
      <p:sp>
        <p:nvSpPr>
          <p:cNvPr id="199" name="Google Shape;199;p21"/>
          <p:cNvSpPr txBox="1">
            <a:spLocks noGrp="1"/>
          </p:cNvSpPr>
          <p:nvPr>
            <p:ph type="sldNum" idx="12"/>
          </p:nvPr>
        </p:nvSpPr>
        <p:spPr>
          <a:xfrm>
            <a:off x="0" y="4799800"/>
            <a:ext cx="385800" cy="343800"/>
          </a:xfrm>
          <a:prstGeom prst="rect">
            <a:avLst/>
          </a:prstGeom>
          <a:solidFill>
            <a:srgbClr val="363636"/>
          </a:solidFill>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 sz="1200" b="0" i="0" u="none" strike="noStrike" kern="0" cap="none" spc="0" normalizeH="0" baseline="0" noProof="0" smtClean="0">
                <a:ln>
                  <a:noFill/>
                </a:ln>
                <a:solidFill>
                  <a:srgbClr val="E5E5E5"/>
                </a:solidFill>
                <a:effectLst/>
                <a:uLnTx/>
                <a:uFillTx/>
                <a:latin typeface="Cambria"/>
                <a:ea typeface="Cambria"/>
                <a:cs typeface="Cambria"/>
                <a:sym typeface="Cambria"/>
              </a:rPr>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t>16</a:t>
            </a:fld>
            <a:endParaRPr kumimoji="0" sz="1200" b="0" i="0" u="none" strike="noStrike" kern="0" cap="none" spc="0" normalizeH="0" baseline="0" noProof="0" dirty="0">
              <a:ln>
                <a:noFill/>
              </a:ln>
              <a:solidFill>
                <a:srgbClr val="E5E5E5"/>
              </a:solidFill>
              <a:effectLst/>
              <a:uLnTx/>
              <a:uFillTx/>
              <a:latin typeface="Cambria"/>
              <a:ea typeface="Cambria"/>
              <a:cs typeface="Cambria"/>
              <a:sym typeface="Cambria"/>
            </a:endParaRPr>
          </a:p>
        </p:txBody>
      </p:sp>
      <p:pic>
        <p:nvPicPr>
          <p:cNvPr id="200" name="Google Shape;200;p21"/>
          <p:cNvPicPr preferRelativeResize="0"/>
          <p:nvPr/>
        </p:nvPicPr>
        <p:blipFill>
          <a:blip r:embed="rId4">
            <a:alphaModFix/>
          </a:blip>
          <a:stretch>
            <a:fillRect/>
          </a:stretch>
        </p:blipFill>
        <p:spPr>
          <a:xfrm>
            <a:off x="8134851" y="4034425"/>
            <a:ext cx="918575" cy="918575"/>
          </a:xfrm>
          <a:prstGeom prst="rect">
            <a:avLst/>
          </a:prstGeom>
          <a:noFill/>
          <a:ln>
            <a:noFill/>
          </a:ln>
        </p:spPr>
      </p:pic>
    </p:spTree>
    <p:extLst>
      <p:ext uri="{BB962C8B-B14F-4D97-AF65-F5344CB8AC3E}">
        <p14:creationId xmlns:p14="http://schemas.microsoft.com/office/powerpoint/2010/main" val="24846743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21"/>
          <p:cNvSpPr txBox="1">
            <a:spLocks noGrp="1"/>
          </p:cNvSpPr>
          <p:nvPr>
            <p:ph type="ctrTitle"/>
          </p:nvPr>
        </p:nvSpPr>
        <p:spPr>
          <a:xfrm>
            <a:off x="0" y="0"/>
            <a:ext cx="6397800" cy="904500"/>
          </a:xfrm>
          <a:prstGeom prst="rect">
            <a:avLst/>
          </a:prstGeom>
          <a:solidFill>
            <a:srgbClr val="CCA43B"/>
          </a:solidFill>
        </p:spPr>
        <p:txBody>
          <a:bodyPr spcFirstLastPara="1" wrap="square" lIns="91425" tIns="91425" rIns="91425" bIns="91425" anchor="ctr" anchorCtr="0">
            <a:noAutofit/>
          </a:bodyPr>
          <a:lstStyle/>
          <a:p>
            <a:r>
              <a:rPr lang="es-ES" sz="2400" b="1" dirty="0" err="1" smtClean="0">
                <a:latin typeface="Cambria" panose="02040503050406030204" pitchFamily="18" charset="0"/>
                <a:ea typeface="Cambria" panose="02040503050406030204" pitchFamily="18" charset="0"/>
              </a:rPr>
              <a:t>Conclusions</a:t>
            </a:r>
            <a:r>
              <a:rPr lang="es-ES" sz="2400" b="1" dirty="0" smtClean="0">
                <a:latin typeface="Cambria" panose="02040503050406030204" pitchFamily="18" charset="0"/>
                <a:ea typeface="Cambria" panose="02040503050406030204" pitchFamily="18" charset="0"/>
              </a:rPr>
              <a:t> de les </a:t>
            </a:r>
            <a:r>
              <a:rPr lang="es-ES" sz="2400" b="1" dirty="0" err="1" smtClean="0">
                <a:latin typeface="Cambria" panose="02040503050406030204" pitchFamily="18" charset="0"/>
                <a:ea typeface="Cambria" panose="02040503050406030204" pitchFamily="18" charset="0"/>
              </a:rPr>
              <a:t>jornades</a:t>
            </a:r>
            <a:r>
              <a:rPr lang="es-ES" sz="2400" b="1" dirty="0" smtClean="0">
                <a:latin typeface="Cambria" panose="02040503050406030204" pitchFamily="18" charset="0"/>
                <a:ea typeface="Cambria" panose="02040503050406030204" pitchFamily="18" charset="0"/>
              </a:rPr>
              <a:t> </a:t>
            </a:r>
            <a:r>
              <a:rPr lang="ca-ES" sz="2400" b="1" dirty="0">
                <a:latin typeface="Cambria" panose="02040503050406030204" pitchFamily="18" charset="0"/>
                <a:ea typeface="Cambria" panose="02040503050406030204" pitchFamily="18" charset="0"/>
              </a:rPr>
              <a:t>participatives</a:t>
            </a:r>
            <a:r>
              <a:rPr lang="es-ES" sz="2400" dirty="0"/>
              <a:t/>
            </a:r>
            <a:br>
              <a:rPr lang="es-ES" sz="2400" dirty="0"/>
            </a:br>
            <a:endParaRPr sz="2400" b="1" dirty="0">
              <a:solidFill>
                <a:schemeClr val="accent5">
                  <a:lumMod val="40000"/>
                  <a:lumOff val="60000"/>
                </a:schemeClr>
              </a:solidFill>
              <a:latin typeface="Cambria" panose="02040503050406030204" pitchFamily="18" charset="0"/>
              <a:ea typeface="Cambria" panose="02040503050406030204" pitchFamily="18" charset="0"/>
              <a:sym typeface="Cambria"/>
            </a:endParaRPr>
          </a:p>
        </p:txBody>
      </p:sp>
      <p:sp>
        <p:nvSpPr>
          <p:cNvPr id="194" name="Google Shape;194;p21"/>
          <p:cNvSpPr txBox="1">
            <a:spLocks noGrp="1"/>
          </p:cNvSpPr>
          <p:nvPr>
            <p:ph type="subTitle" idx="1"/>
          </p:nvPr>
        </p:nvSpPr>
        <p:spPr>
          <a:xfrm>
            <a:off x="6397800" y="0"/>
            <a:ext cx="2746200" cy="904500"/>
          </a:xfrm>
          <a:prstGeom prst="rect">
            <a:avLst/>
          </a:prstGeom>
          <a:solidFill>
            <a:srgbClr val="E5E5E5"/>
          </a:solidFill>
        </p:spPr>
        <p:txBody>
          <a:bodyPr spcFirstLastPara="1" wrap="square" lIns="91425" tIns="91425" rIns="91425" bIns="91425" anchor="ctr" anchorCtr="0">
            <a:noAutofit/>
          </a:bodyPr>
          <a:lstStyle/>
          <a:p>
            <a:pPr marL="0" lvl="0" indent="0"/>
            <a:r>
              <a:rPr lang="es-ES" sz="1600" dirty="0" smtClean="0">
                <a:latin typeface="Cambria" panose="02040503050406030204" pitchFamily="18" charset="0"/>
                <a:ea typeface="Cambria" panose="02040503050406030204" pitchFamily="18" charset="0"/>
              </a:rPr>
              <a:t>Maria </a:t>
            </a:r>
            <a:r>
              <a:rPr lang="es-ES" sz="1600" dirty="0" err="1" smtClean="0">
                <a:latin typeface="Cambria" panose="02040503050406030204" pitchFamily="18" charset="0"/>
                <a:ea typeface="Cambria" panose="02040503050406030204" pitchFamily="18" charset="0"/>
              </a:rPr>
              <a:t>Amengual</a:t>
            </a:r>
            <a:r>
              <a:rPr lang="es-ES" sz="1600" dirty="0" smtClean="0">
                <a:latin typeface="Cambria" panose="02040503050406030204" pitchFamily="18" charset="0"/>
                <a:ea typeface="Cambria" panose="02040503050406030204" pitchFamily="18" charset="0"/>
              </a:rPr>
              <a:t> i Ruth Escribano</a:t>
            </a:r>
            <a:endParaRPr sz="1600" dirty="0">
              <a:solidFill>
                <a:srgbClr val="242F40"/>
              </a:solidFill>
              <a:latin typeface="Cambria" panose="02040503050406030204" pitchFamily="18" charset="0"/>
              <a:ea typeface="Cambria" panose="02040503050406030204" pitchFamily="18" charset="0"/>
              <a:cs typeface="Cambria"/>
              <a:sym typeface="Cambria"/>
            </a:endParaRPr>
          </a:p>
        </p:txBody>
      </p:sp>
      <p:sp>
        <p:nvSpPr>
          <p:cNvPr id="195" name="Google Shape;195;p21"/>
          <p:cNvSpPr txBox="1"/>
          <p:nvPr/>
        </p:nvSpPr>
        <p:spPr>
          <a:xfrm>
            <a:off x="578875" y="904500"/>
            <a:ext cx="5674200" cy="3895200"/>
          </a:xfrm>
          <a:prstGeom prst="rect">
            <a:avLst/>
          </a:prstGeom>
          <a:noFill/>
          <a:ln>
            <a:noFill/>
          </a:ln>
        </p:spPr>
        <p:txBody>
          <a:bodyPr spcFirstLastPara="1" wrap="square" lIns="91425" tIns="91425" rIns="91425" bIns="91425" anchor="ctr" anchorCtr="0">
            <a:noAutofit/>
          </a:bodyPr>
          <a:lstStyle/>
          <a:p>
            <a:pPr marL="285750" indent="-285750">
              <a:buFont typeface="Arial" panose="020B0604020202020204" pitchFamily="34" charset="0"/>
              <a:buChar char="•"/>
            </a:pPr>
            <a:r>
              <a:rPr lang="ca-ES" dirty="0" smtClean="0"/>
              <a:t>Temps </a:t>
            </a:r>
            <a:r>
              <a:rPr lang="ca-ES" dirty="0"/>
              <a:t>d’oportunitat i </a:t>
            </a:r>
            <a:r>
              <a:rPr lang="ca-ES" dirty="0" smtClean="0"/>
              <a:t>de flexibilitat a partir de </a:t>
            </a:r>
            <a:r>
              <a:rPr lang="ca-ES" dirty="0"/>
              <a:t>la </a:t>
            </a:r>
            <a:r>
              <a:rPr lang="ca-ES" dirty="0" smtClean="0"/>
              <a:t>COVID-19 </a:t>
            </a:r>
            <a:r>
              <a:rPr lang="ca-ES" dirty="0"/>
              <a:t>com a palanca per </a:t>
            </a:r>
            <a:r>
              <a:rPr lang="ca-ES" dirty="0" smtClean="0"/>
              <a:t>redefinir-nos. La </a:t>
            </a:r>
            <a:r>
              <a:rPr lang="ca-ES" dirty="0"/>
              <a:t>v</a:t>
            </a:r>
            <a:r>
              <a:rPr lang="ca-ES" dirty="0" smtClean="0"/>
              <a:t>irtualitat ha arribat i quedarà: oportunitat, flexibilitat, innovació, creativitat, noves formes, implicació, temps, confinament, casa per estar, solidaritat…</a:t>
            </a:r>
          </a:p>
          <a:p>
            <a:endParaRPr lang="ca-ES" dirty="0" smtClean="0"/>
          </a:p>
          <a:p>
            <a:pPr marL="285750" indent="-285750">
              <a:buFont typeface="Arial" panose="020B0604020202020204" pitchFamily="34" charset="0"/>
              <a:buChar char="•"/>
            </a:pPr>
            <a:r>
              <a:rPr lang="ca-ES" dirty="0" smtClean="0"/>
              <a:t>Els reptes de futur són la coordinació a escala local i les formacions compartides i de quilòmetre zero, que ara són més importants que mai. </a:t>
            </a:r>
            <a:r>
              <a:rPr lang="ca-ES" dirty="0"/>
              <a:t>Per unes futures jornades semipresencials amb </a:t>
            </a:r>
            <a:r>
              <a:rPr lang="ca-ES" dirty="0" smtClean="0"/>
              <a:t>més </a:t>
            </a:r>
            <a:r>
              <a:rPr lang="ca-ES" dirty="0"/>
              <a:t>participació i </a:t>
            </a:r>
            <a:r>
              <a:rPr lang="ca-ES" dirty="0" smtClean="0"/>
              <a:t>implicació; </a:t>
            </a:r>
            <a:r>
              <a:rPr lang="ca-ES" dirty="0"/>
              <a:t>més humanes, dinàmiques i transformadores</a:t>
            </a:r>
            <a:r>
              <a:rPr lang="ca-ES" dirty="0" smtClean="0"/>
              <a:t>!</a:t>
            </a:r>
          </a:p>
          <a:p>
            <a:endParaRPr lang="ca-ES" dirty="0"/>
          </a:p>
          <a:p>
            <a:pPr marL="285750" indent="-285750">
              <a:buFont typeface="Arial" panose="020B0604020202020204" pitchFamily="34" charset="0"/>
              <a:buChar char="•"/>
            </a:pPr>
            <a:r>
              <a:rPr lang="ca-ES" dirty="0" smtClean="0"/>
              <a:t>Com </a:t>
            </a:r>
            <a:r>
              <a:rPr lang="ca-ES" dirty="0"/>
              <a:t>a punt de trobada de l’activisme, l’associacionisme, la militància, el voluntariat, el bon </a:t>
            </a:r>
            <a:r>
              <a:rPr lang="ca-ES" dirty="0" smtClean="0"/>
              <a:t>veïnatge... Però, </a:t>
            </a:r>
            <a:r>
              <a:rPr lang="ca-ES" dirty="0"/>
              <a:t>com? </a:t>
            </a:r>
            <a:r>
              <a:rPr lang="ca-ES" b="1" dirty="0"/>
              <a:t>Creativitat i </a:t>
            </a:r>
            <a:r>
              <a:rPr lang="ca-ES" b="1" dirty="0" smtClean="0"/>
              <a:t>atenció continuada al </a:t>
            </a:r>
            <a:r>
              <a:rPr lang="ca-ES" b="1" dirty="0"/>
              <a:t>poder!</a:t>
            </a:r>
            <a:endParaRPr lang="es-ES" b="1" dirty="0"/>
          </a:p>
          <a:p>
            <a:pPr marL="285750" indent="-285750">
              <a:buFont typeface="Arial" panose="020B0604020202020204" pitchFamily="34" charset="0"/>
              <a:buChar char="•"/>
            </a:pPr>
            <a:endParaRPr lang="es-ES" dirty="0"/>
          </a:p>
        </p:txBody>
      </p:sp>
      <p:pic>
        <p:nvPicPr>
          <p:cNvPr id="196" name="Google Shape;196;p21"/>
          <p:cNvPicPr preferRelativeResize="0"/>
          <p:nvPr/>
        </p:nvPicPr>
        <p:blipFill>
          <a:blip r:embed="rId3">
            <a:alphaModFix/>
          </a:blip>
          <a:stretch>
            <a:fillRect/>
          </a:stretch>
        </p:blipFill>
        <p:spPr>
          <a:xfrm>
            <a:off x="8791575" y="4791075"/>
            <a:ext cx="352424" cy="352424"/>
          </a:xfrm>
          <a:prstGeom prst="rect">
            <a:avLst/>
          </a:prstGeom>
          <a:noFill/>
          <a:ln>
            <a:noFill/>
          </a:ln>
        </p:spPr>
      </p:pic>
      <p:sp>
        <p:nvSpPr>
          <p:cNvPr id="197" name="Google Shape;197;p21"/>
          <p:cNvSpPr txBox="1"/>
          <p:nvPr/>
        </p:nvSpPr>
        <p:spPr>
          <a:xfrm>
            <a:off x="0" y="4799800"/>
            <a:ext cx="8791500" cy="352500"/>
          </a:xfrm>
          <a:prstGeom prst="rect">
            <a:avLst/>
          </a:prstGeom>
          <a:solidFill>
            <a:srgbClr val="E5E5E5"/>
          </a:solid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000" b="0" i="0" u="none" strike="noStrike" kern="0" cap="none" spc="0" normalizeH="0" baseline="0" noProof="0">
              <a:ln>
                <a:noFill/>
              </a:ln>
              <a:solidFill>
                <a:srgbClr val="000000"/>
              </a:solidFill>
              <a:effectLst/>
              <a:uLnTx/>
              <a:uFillTx/>
              <a:latin typeface="Cambria"/>
              <a:ea typeface="Cambria"/>
              <a:cs typeface="Cambria"/>
              <a:sym typeface="Cambria"/>
            </a:endParaRPr>
          </a:p>
        </p:txBody>
      </p:sp>
      <p:sp>
        <p:nvSpPr>
          <p:cNvPr id="198" name="Google Shape;198;p21"/>
          <p:cNvSpPr txBox="1">
            <a:spLocks noGrp="1"/>
          </p:cNvSpPr>
          <p:nvPr>
            <p:ph type="subTitle" idx="1"/>
          </p:nvPr>
        </p:nvSpPr>
        <p:spPr>
          <a:xfrm>
            <a:off x="6454525" y="1020000"/>
            <a:ext cx="2598900" cy="3679800"/>
          </a:xfrm>
          <a:prstGeom prst="rect">
            <a:avLst/>
          </a:prstGeom>
          <a:solidFill>
            <a:srgbClr val="242F40"/>
          </a:solidFill>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r>
              <a:rPr lang="en" sz="1900" b="1" dirty="0" smtClean="0">
                <a:solidFill>
                  <a:srgbClr val="E5E5E5"/>
                </a:solidFill>
                <a:latin typeface="Cambria"/>
                <a:ea typeface="Cambria"/>
                <a:cs typeface="Cambria"/>
                <a:sym typeface="Cambria"/>
              </a:rPr>
              <a:t>«</a:t>
            </a:r>
            <a:r>
              <a:rPr lang="ca-ES" sz="1900" b="1" dirty="0" smtClean="0">
                <a:solidFill>
                  <a:srgbClr val="E5E5E5"/>
                </a:solidFill>
                <a:latin typeface="Cambria"/>
                <a:ea typeface="Cambria"/>
                <a:cs typeface="Cambria"/>
              </a:rPr>
              <a:t>La nova normalitat  i els reptes de futur»</a:t>
            </a:r>
            <a:endParaRPr sz="1900" b="1" dirty="0">
              <a:solidFill>
                <a:srgbClr val="E5E5E5"/>
              </a:solidFill>
              <a:latin typeface="Cambria"/>
              <a:ea typeface="Cambria"/>
              <a:cs typeface="Cambria"/>
              <a:sym typeface="Cambria"/>
            </a:endParaRPr>
          </a:p>
          <a:p>
            <a:pPr marL="0" lvl="0" indent="0" algn="ctr" rtl="0">
              <a:lnSpc>
                <a:spcPct val="115000"/>
              </a:lnSpc>
              <a:spcBef>
                <a:spcPts val="0"/>
              </a:spcBef>
              <a:spcAft>
                <a:spcPts val="0"/>
              </a:spcAft>
              <a:buClr>
                <a:schemeClr val="dk1"/>
              </a:buClr>
              <a:buSzPts val="1100"/>
              <a:buFont typeface="Arial"/>
              <a:buNone/>
            </a:pPr>
            <a:endParaRPr sz="1400" dirty="0">
              <a:solidFill>
                <a:srgbClr val="E5E5E5"/>
              </a:solidFill>
              <a:latin typeface="Cambria"/>
              <a:ea typeface="Cambria"/>
              <a:cs typeface="Cambria"/>
              <a:sym typeface="Cambria"/>
            </a:endParaRPr>
          </a:p>
        </p:txBody>
      </p:sp>
      <p:sp>
        <p:nvSpPr>
          <p:cNvPr id="199" name="Google Shape;199;p21"/>
          <p:cNvSpPr txBox="1">
            <a:spLocks noGrp="1"/>
          </p:cNvSpPr>
          <p:nvPr>
            <p:ph type="sldNum" idx="12"/>
          </p:nvPr>
        </p:nvSpPr>
        <p:spPr>
          <a:xfrm>
            <a:off x="0" y="4799800"/>
            <a:ext cx="385800" cy="343800"/>
          </a:xfrm>
          <a:prstGeom prst="rect">
            <a:avLst/>
          </a:prstGeom>
          <a:solidFill>
            <a:srgbClr val="363636"/>
          </a:solidFill>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 sz="1200" b="0" i="0" u="none" strike="noStrike" kern="0" cap="none" spc="0" normalizeH="0" baseline="0" noProof="0" smtClean="0">
                <a:ln>
                  <a:noFill/>
                </a:ln>
                <a:solidFill>
                  <a:srgbClr val="E5E5E5"/>
                </a:solidFill>
                <a:effectLst/>
                <a:uLnTx/>
                <a:uFillTx/>
                <a:latin typeface="Cambria"/>
                <a:ea typeface="Cambria"/>
                <a:cs typeface="Cambria"/>
                <a:sym typeface="Cambria"/>
              </a:rPr>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t>17</a:t>
            </a:fld>
            <a:endParaRPr kumimoji="0" sz="1200" b="0" i="0" u="none" strike="noStrike" kern="0" cap="none" spc="0" normalizeH="0" baseline="0" noProof="0" dirty="0">
              <a:ln>
                <a:noFill/>
              </a:ln>
              <a:solidFill>
                <a:srgbClr val="E5E5E5"/>
              </a:solidFill>
              <a:effectLst/>
              <a:uLnTx/>
              <a:uFillTx/>
              <a:latin typeface="Cambria"/>
              <a:ea typeface="Cambria"/>
              <a:cs typeface="Cambria"/>
              <a:sym typeface="Cambria"/>
            </a:endParaRPr>
          </a:p>
        </p:txBody>
      </p:sp>
      <p:pic>
        <p:nvPicPr>
          <p:cNvPr id="200" name="Google Shape;200;p21"/>
          <p:cNvPicPr preferRelativeResize="0"/>
          <p:nvPr/>
        </p:nvPicPr>
        <p:blipFill>
          <a:blip r:embed="rId4">
            <a:alphaModFix/>
          </a:blip>
          <a:stretch>
            <a:fillRect/>
          </a:stretch>
        </p:blipFill>
        <p:spPr>
          <a:xfrm>
            <a:off x="8134851" y="4034425"/>
            <a:ext cx="918575" cy="918575"/>
          </a:xfrm>
          <a:prstGeom prst="rect">
            <a:avLst/>
          </a:prstGeom>
          <a:noFill/>
          <a:ln>
            <a:noFill/>
          </a:ln>
        </p:spPr>
      </p:pic>
    </p:spTree>
    <p:extLst>
      <p:ext uri="{BB962C8B-B14F-4D97-AF65-F5344CB8AC3E}">
        <p14:creationId xmlns:p14="http://schemas.microsoft.com/office/powerpoint/2010/main" val="3493840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5E5E5"/>
        </a:solidFill>
        <a:effectLst/>
      </p:bgPr>
    </p:bg>
    <p:spTree>
      <p:nvGrpSpPr>
        <p:cNvPr id="1" name="Shape 62"/>
        <p:cNvGrpSpPr/>
        <p:nvPr/>
      </p:nvGrpSpPr>
      <p:grpSpPr>
        <a:xfrm>
          <a:off x="0" y="0"/>
          <a:ext cx="0" cy="0"/>
          <a:chOff x="0" y="0"/>
          <a:chExt cx="0" cy="0"/>
        </a:xfrm>
      </p:grpSpPr>
      <p:sp>
        <p:nvSpPr>
          <p:cNvPr id="63" name="Google Shape;63;p14"/>
          <p:cNvSpPr txBox="1">
            <a:spLocks noGrp="1"/>
          </p:cNvSpPr>
          <p:nvPr>
            <p:ph type="subTitle" idx="1"/>
          </p:nvPr>
        </p:nvSpPr>
        <p:spPr>
          <a:xfrm>
            <a:off x="538200" y="4637850"/>
            <a:ext cx="2655600" cy="343800"/>
          </a:xfrm>
          <a:prstGeom prst="rect">
            <a:avLst/>
          </a:prstGeom>
          <a:solidFill>
            <a:srgbClr val="242F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 sz="1400" b="1">
                <a:solidFill>
                  <a:srgbClr val="E5E5E5"/>
                </a:solidFill>
                <a:latin typeface="Cambria"/>
                <a:ea typeface="Cambria"/>
                <a:cs typeface="Cambria"/>
                <a:sym typeface="Cambria"/>
              </a:rPr>
              <a:t>Conceptes clau</a:t>
            </a:r>
            <a:endParaRPr sz="1400" b="1" i="1">
              <a:solidFill>
                <a:srgbClr val="E5E5E5"/>
              </a:solidFill>
              <a:latin typeface="Cambria"/>
              <a:ea typeface="Cambria"/>
              <a:cs typeface="Cambria"/>
              <a:sym typeface="Cambria"/>
            </a:endParaRPr>
          </a:p>
        </p:txBody>
      </p:sp>
      <p:pic>
        <p:nvPicPr>
          <p:cNvPr id="64" name="Google Shape;64;p14"/>
          <p:cNvPicPr preferRelativeResize="0"/>
          <p:nvPr/>
        </p:nvPicPr>
        <p:blipFill>
          <a:blip r:embed="rId3">
            <a:alphaModFix/>
          </a:blip>
          <a:stretch>
            <a:fillRect/>
          </a:stretch>
        </p:blipFill>
        <p:spPr>
          <a:xfrm rot="-829808">
            <a:off x="414451" y="4210363"/>
            <a:ext cx="918576" cy="918576"/>
          </a:xfrm>
          <a:prstGeom prst="rect">
            <a:avLst/>
          </a:prstGeom>
          <a:noFill/>
          <a:ln>
            <a:noFill/>
          </a:ln>
        </p:spPr>
      </p:pic>
      <p:cxnSp>
        <p:nvCxnSpPr>
          <p:cNvPr id="65" name="Google Shape;65;p14"/>
          <p:cNvCxnSpPr>
            <a:stCxn id="66" idx="3"/>
            <a:endCxn id="67" idx="0"/>
          </p:cNvCxnSpPr>
          <p:nvPr/>
        </p:nvCxnSpPr>
        <p:spPr>
          <a:xfrm rot="10800000" flipH="1">
            <a:off x="2279771" y="691358"/>
            <a:ext cx="3702900" cy="1034100"/>
          </a:xfrm>
          <a:prstGeom prst="curvedConnector4">
            <a:avLst>
              <a:gd name="adj1" fmla="val 35333"/>
              <a:gd name="adj2" fmla="val 160904"/>
            </a:avLst>
          </a:prstGeom>
          <a:noFill/>
          <a:ln w="9525" cap="flat" cmpd="sng">
            <a:solidFill>
              <a:srgbClr val="CCA43B"/>
            </a:solidFill>
            <a:prstDash val="dot"/>
            <a:round/>
            <a:headEnd type="none" w="med" len="med"/>
            <a:tailEnd type="none" w="med" len="med"/>
          </a:ln>
        </p:spPr>
      </p:cxnSp>
      <p:cxnSp>
        <p:nvCxnSpPr>
          <p:cNvPr id="68" name="Google Shape;68;p14"/>
          <p:cNvCxnSpPr>
            <a:endCxn id="67" idx="1"/>
          </p:cNvCxnSpPr>
          <p:nvPr/>
        </p:nvCxnSpPr>
        <p:spPr>
          <a:xfrm rot="10800000" flipH="1">
            <a:off x="4049861" y="943212"/>
            <a:ext cx="1247100" cy="782400"/>
          </a:xfrm>
          <a:prstGeom prst="curvedConnector3">
            <a:avLst>
              <a:gd name="adj1" fmla="val 32703"/>
            </a:avLst>
          </a:prstGeom>
          <a:noFill/>
          <a:ln w="9525" cap="flat" cmpd="sng">
            <a:solidFill>
              <a:srgbClr val="CCA43B"/>
            </a:solidFill>
            <a:prstDash val="dot"/>
            <a:round/>
            <a:headEnd type="stealth" w="med" len="med"/>
            <a:tailEnd type="stealth" w="med" len="med"/>
          </a:ln>
        </p:spPr>
      </p:cxnSp>
      <p:cxnSp>
        <p:nvCxnSpPr>
          <p:cNvPr id="69" name="Google Shape;69;p14"/>
          <p:cNvCxnSpPr>
            <a:stCxn id="70" idx="2"/>
            <a:endCxn id="71" idx="2"/>
          </p:cNvCxnSpPr>
          <p:nvPr/>
        </p:nvCxnSpPr>
        <p:spPr>
          <a:xfrm rot="5400000" flipH="1">
            <a:off x="4934547" y="6608"/>
            <a:ext cx="1285800" cy="2655600"/>
          </a:xfrm>
          <a:prstGeom prst="curvedConnector3">
            <a:avLst>
              <a:gd name="adj1" fmla="val -17662"/>
            </a:avLst>
          </a:prstGeom>
          <a:noFill/>
          <a:ln w="9525" cap="flat" cmpd="sng">
            <a:solidFill>
              <a:srgbClr val="CCA43B"/>
            </a:solidFill>
            <a:prstDash val="dot"/>
            <a:round/>
            <a:headEnd type="none" w="med" len="med"/>
            <a:tailEnd type="stealth" w="med" len="med"/>
          </a:ln>
        </p:spPr>
      </p:cxnSp>
      <p:cxnSp>
        <p:nvCxnSpPr>
          <p:cNvPr id="72" name="Google Shape;72;p14"/>
          <p:cNvCxnSpPr>
            <a:stCxn id="73" idx="2"/>
            <a:endCxn id="74" idx="2"/>
          </p:cNvCxnSpPr>
          <p:nvPr/>
        </p:nvCxnSpPr>
        <p:spPr>
          <a:xfrm rot="5400000" flipH="1">
            <a:off x="2506589" y="2629452"/>
            <a:ext cx="789600" cy="2614500"/>
          </a:xfrm>
          <a:prstGeom prst="curvedConnector3">
            <a:avLst>
              <a:gd name="adj1" fmla="val -28759"/>
            </a:avLst>
          </a:prstGeom>
          <a:noFill/>
          <a:ln w="9525" cap="flat" cmpd="sng">
            <a:solidFill>
              <a:srgbClr val="CCA43B"/>
            </a:solidFill>
            <a:prstDash val="dot"/>
            <a:round/>
            <a:headEnd type="none" w="med" len="med"/>
            <a:tailEnd type="stealth" w="med" len="med"/>
          </a:ln>
        </p:spPr>
      </p:cxnSp>
      <p:cxnSp>
        <p:nvCxnSpPr>
          <p:cNvPr id="75" name="Google Shape;75;p14"/>
          <p:cNvCxnSpPr>
            <a:stCxn id="76" idx="2"/>
            <a:endCxn id="74" idx="2"/>
          </p:cNvCxnSpPr>
          <p:nvPr/>
        </p:nvCxnSpPr>
        <p:spPr>
          <a:xfrm rot="5400000">
            <a:off x="4238247" y="874719"/>
            <a:ext cx="22800" cy="5311200"/>
          </a:xfrm>
          <a:prstGeom prst="curvedConnector3">
            <a:avLst>
              <a:gd name="adj1" fmla="val 1092121"/>
            </a:avLst>
          </a:prstGeom>
          <a:noFill/>
          <a:ln w="9525" cap="flat" cmpd="sng">
            <a:solidFill>
              <a:srgbClr val="CCA43B"/>
            </a:solidFill>
            <a:prstDash val="dot"/>
            <a:round/>
            <a:headEnd type="none" w="med" len="med"/>
            <a:tailEnd type="stealth" w="med" len="med"/>
          </a:ln>
        </p:spPr>
      </p:cxnSp>
      <p:sp>
        <p:nvSpPr>
          <p:cNvPr id="77" name="Google Shape;77;p14"/>
          <p:cNvSpPr txBox="1">
            <a:spLocks noGrp="1"/>
          </p:cNvSpPr>
          <p:nvPr>
            <p:ph type="sldNum" idx="12"/>
          </p:nvPr>
        </p:nvSpPr>
        <p:spPr>
          <a:xfrm>
            <a:off x="0" y="4799800"/>
            <a:ext cx="385800" cy="343800"/>
          </a:xfrm>
          <a:prstGeom prst="rect">
            <a:avLst/>
          </a:prstGeom>
          <a:solidFill>
            <a:srgbClr val="363636"/>
          </a:solidFill>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sz="1200">
                <a:solidFill>
                  <a:srgbClr val="E5E5E5"/>
                </a:solidFill>
                <a:latin typeface="Cambria"/>
                <a:ea typeface="Cambria"/>
                <a:cs typeface="Cambria"/>
                <a:sym typeface="Cambria"/>
              </a:rPr>
              <a:t>2</a:t>
            </a:fld>
            <a:endParaRPr sz="1200">
              <a:solidFill>
                <a:srgbClr val="E5E5E5"/>
              </a:solidFill>
              <a:latin typeface="Cambria"/>
              <a:ea typeface="Cambria"/>
              <a:cs typeface="Cambria"/>
              <a:sym typeface="Cambria"/>
            </a:endParaRPr>
          </a:p>
        </p:txBody>
      </p:sp>
      <p:pic>
        <p:nvPicPr>
          <p:cNvPr id="78" name="Google Shape;78;p14"/>
          <p:cNvPicPr preferRelativeResize="0"/>
          <p:nvPr/>
        </p:nvPicPr>
        <p:blipFill>
          <a:blip r:embed="rId4">
            <a:alphaModFix/>
          </a:blip>
          <a:stretch>
            <a:fillRect/>
          </a:stretch>
        </p:blipFill>
        <p:spPr>
          <a:xfrm>
            <a:off x="8791575" y="4791075"/>
            <a:ext cx="352424" cy="352424"/>
          </a:xfrm>
          <a:prstGeom prst="rect">
            <a:avLst/>
          </a:prstGeom>
          <a:noFill/>
          <a:ln>
            <a:noFill/>
          </a:ln>
        </p:spPr>
      </p:pic>
      <p:sp>
        <p:nvSpPr>
          <p:cNvPr id="79" name="Google Shape;79;p14"/>
          <p:cNvSpPr txBox="1">
            <a:spLocks noGrp="1"/>
          </p:cNvSpPr>
          <p:nvPr>
            <p:ph type="subTitle" idx="1"/>
          </p:nvPr>
        </p:nvSpPr>
        <p:spPr>
          <a:xfrm>
            <a:off x="1815552" y="691362"/>
            <a:ext cx="1371300" cy="503700"/>
          </a:xfrm>
          <a:prstGeom prst="rect">
            <a:avLst/>
          </a:prstGeom>
          <a:solidFill>
            <a:srgbClr val="E5E5E5"/>
          </a:solidFill>
          <a:ln w="9525" cap="flat" cmpd="sng">
            <a:solidFill>
              <a:srgbClr val="36363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 sz="1000" b="1">
                <a:solidFill>
                  <a:srgbClr val="363636"/>
                </a:solidFill>
                <a:latin typeface="Cambria"/>
                <a:ea typeface="Cambria"/>
                <a:cs typeface="Cambria"/>
                <a:sym typeface="Cambria"/>
              </a:rPr>
              <a:t>Redacció oberta del pla</a:t>
            </a:r>
            <a:endParaRPr sz="1000" i="1">
              <a:solidFill>
                <a:srgbClr val="363636"/>
              </a:solidFill>
              <a:latin typeface="Cambria"/>
              <a:ea typeface="Cambria"/>
              <a:cs typeface="Cambria"/>
              <a:sym typeface="Cambria"/>
            </a:endParaRPr>
          </a:p>
        </p:txBody>
      </p:sp>
      <p:sp>
        <p:nvSpPr>
          <p:cNvPr id="80" name="Google Shape;80;p14"/>
          <p:cNvSpPr txBox="1">
            <a:spLocks noGrp="1"/>
          </p:cNvSpPr>
          <p:nvPr>
            <p:ph type="subTitle" idx="1"/>
          </p:nvPr>
        </p:nvSpPr>
        <p:spPr>
          <a:xfrm>
            <a:off x="2678846" y="3015209"/>
            <a:ext cx="1371300" cy="503700"/>
          </a:xfrm>
          <a:prstGeom prst="rect">
            <a:avLst/>
          </a:prstGeom>
          <a:solidFill>
            <a:srgbClr val="E5E5E5"/>
          </a:solidFill>
          <a:ln w="9525" cap="flat" cmpd="sng">
            <a:solidFill>
              <a:srgbClr val="36363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 sz="1000" b="1">
                <a:solidFill>
                  <a:srgbClr val="363636"/>
                </a:solidFill>
                <a:latin typeface="Cambria"/>
                <a:ea typeface="Cambria"/>
                <a:cs typeface="Cambria"/>
                <a:sym typeface="Cambria"/>
              </a:rPr>
              <a:t>Cicle de la persona voluntària</a:t>
            </a:r>
            <a:endParaRPr sz="1000" i="1">
              <a:solidFill>
                <a:srgbClr val="363636"/>
              </a:solidFill>
              <a:latin typeface="Cambria"/>
              <a:ea typeface="Cambria"/>
              <a:cs typeface="Cambria"/>
              <a:sym typeface="Cambria"/>
            </a:endParaRPr>
          </a:p>
        </p:txBody>
      </p:sp>
      <p:sp>
        <p:nvSpPr>
          <p:cNvPr id="67" name="Google Shape;67;p14"/>
          <p:cNvSpPr txBox="1">
            <a:spLocks noGrp="1"/>
          </p:cNvSpPr>
          <p:nvPr>
            <p:ph type="subTitle" idx="1"/>
          </p:nvPr>
        </p:nvSpPr>
        <p:spPr>
          <a:xfrm>
            <a:off x="5296961" y="691362"/>
            <a:ext cx="1371300" cy="503700"/>
          </a:xfrm>
          <a:prstGeom prst="rect">
            <a:avLst/>
          </a:prstGeom>
          <a:solidFill>
            <a:srgbClr val="E5E5E5"/>
          </a:solidFill>
          <a:ln w="9525" cap="flat" cmpd="sng">
            <a:solidFill>
              <a:srgbClr val="36363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 sz="1000" b="1">
                <a:solidFill>
                  <a:srgbClr val="363636"/>
                </a:solidFill>
                <a:latin typeface="Cambria"/>
                <a:ea typeface="Cambria"/>
                <a:cs typeface="Cambria"/>
                <a:sym typeface="Cambria"/>
              </a:rPr>
              <a:t>Eina de reflexió</a:t>
            </a:r>
            <a:endParaRPr sz="1000" i="1">
              <a:solidFill>
                <a:srgbClr val="363636"/>
              </a:solidFill>
              <a:latin typeface="Cambria"/>
              <a:ea typeface="Cambria"/>
              <a:cs typeface="Cambria"/>
              <a:sym typeface="Cambria"/>
            </a:endParaRPr>
          </a:p>
        </p:txBody>
      </p:sp>
      <p:sp>
        <p:nvSpPr>
          <p:cNvPr id="70" name="Google Shape;70;p14"/>
          <p:cNvSpPr txBox="1">
            <a:spLocks noGrp="1"/>
          </p:cNvSpPr>
          <p:nvPr>
            <p:ph type="subTitle" idx="1"/>
          </p:nvPr>
        </p:nvSpPr>
        <p:spPr>
          <a:xfrm>
            <a:off x="6219597" y="1473608"/>
            <a:ext cx="1371300" cy="503700"/>
          </a:xfrm>
          <a:prstGeom prst="rect">
            <a:avLst/>
          </a:prstGeom>
          <a:solidFill>
            <a:srgbClr val="E5E5E5"/>
          </a:solidFill>
          <a:ln w="9525" cap="flat" cmpd="sng">
            <a:solidFill>
              <a:srgbClr val="36363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 sz="1000" b="1">
                <a:solidFill>
                  <a:srgbClr val="363636"/>
                </a:solidFill>
                <a:latin typeface="Cambria"/>
                <a:ea typeface="Cambria"/>
                <a:cs typeface="Cambria"/>
                <a:sym typeface="Cambria"/>
              </a:rPr>
              <a:t>Alineació amb la pràctica</a:t>
            </a:r>
            <a:endParaRPr sz="1000" i="1">
              <a:solidFill>
                <a:srgbClr val="363636"/>
              </a:solidFill>
              <a:latin typeface="Cambria"/>
              <a:ea typeface="Cambria"/>
              <a:cs typeface="Cambria"/>
              <a:sym typeface="Cambria"/>
            </a:endParaRPr>
          </a:p>
        </p:txBody>
      </p:sp>
      <p:sp>
        <p:nvSpPr>
          <p:cNvPr id="71" name="Google Shape;71;p14"/>
          <p:cNvSpPr txBox="1">
            <a:spLocks noGrp="1"/>
          </p:cNvSpPr>
          <p:nvPr>
            <p:ph type="subTitle" idx="1"/>
          </p:nvPr>
        </p:nvSpPr>
        <p:spPr>
          <a:xfrm>
            <a:off x="3564030" y="187738"/>
            <a:ext cx="1371300" cy="503700"/>
          </a:xfrm>
          <a:prstGeom prst="rect">
            <a:avLst/>
          </a:prstGeom>
          <a:solidFill>
            <a:srgbClr val="E5E5E5"/>
          </a:solidFill>
          <a:ln w="9525" cap="flat" cmpd="sng">
            <a:solidFill>
              <a:srgbClr val="36363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 sz="1000" b="1" dirty="0">
                <a:solidFill>
                  <a:srgbClr val="363636"/>
                </a:solidFill>
                <a:latin typeface="Cambria"/>
                <a:ea typeface="Cambria"/>
                <a:cs typeface="Cambria"/>
                <a:sym typeface="Cambria"/>
              </a:rPr>
              <a:t>Copiar </a:t>
            </a:r>
            <a:r>
              <a:rPr lang="en" sz="1000" b="1" dirty="0" smtClean="0">
                <a:solidFill>
                  <a:srgbClr val="363636"/>
                </a:solidFill>
                <a:latin typeface="Cambria"/>
                <a:ea typeface="Cambria"/>
                <a:cs typeface="Cambria"/>
                <a:sym typeface="Cambria"/>
              </a:rPr>
              <a:t>allò que funciona</a:t>
            </a:r>
            <a:endParaRPr sz="1000" i="1" dirty="0">
              <a:solidFill>
                <a:srgbClr val="363636"/>
              </a:solidFill>
              <a:latin typeface="Cambria"/>
              <a:ea typeface="Cambria"/>
              <a:cs typeface="Cambria"/>
              <a:sym typeface="Cambria"/>
            </a:endParaRPr>
          </a:p>
        </p:txBody>
      </p:sp>
      <p:sp>
        <p:nvSpPr>
          <p:cNvPr id="81" name="Google Shape;81;p14"/>
          <p:cNvSpPr txBox="1">
            <a:spLocks noGrp="1"/>
          </p:cNvSpPr>
          <p:nvPr>
            <p:ph type="subTitle" idx="1"/>
          </p:nvPr>
        </p:nvSpPr>
        <p:spPr>
          <a:xfrm>
            <a:off x="4449210" y="2635545"/>
            <a:ext cx="1371300" cy="503700"/>
          </a:xfrm>
          <a:prstGeom prst="rect">
            <a:avLst/>
          </a:prstGeom>
          <a:solidFill>
            <a:srgbClr val="E5E5E5"/>
          </a:solidFill>
          <a:ln w="9525" cap="flat" cmpd="sng">
            <a:solidFill>
              <a:srgbClr val="36363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 sz="1000" b="1">
                <a:solidFill>
                  <a:srgbClr val="363636"/>
                </a:solidFill>
                <a:latin typeface="Cambria"/>
                <a:ea typeface="Cambria"/>
                <a:cs typeface="Cambria"/>
                <a:sym typeface="Cambria"/>
              </a:rPr>
              <a:t>Perfil de l’activitat de voluntariat</a:t>
            </a:r>
            <a:endParaRPr sz="1000" i="1">
              <a:solidFill>
                <a:srgbClr val="363636"/>
              </a:solidFill>
              <a:latin typeface="Cambria"/>
              <a:ea typeface="Cambria"/>
              <a:cs typeface="Cambria"/>
              <a:sym typeface="Cambria"/>
            </a:endParaRPr>
          </a:p>
        </p:txBody>
      </p:sp>
      <p:sp>
        <p:nvSpPr>
          <p:cNvPr id="76" name="Google Shape;76;p14"/>
          <p:cNvSpPr txBox="1">
            <a:spLocks noGrp="1"/>
          </p:cNvSpPr>
          <p:nvPr>
            <p:ph type="subTitle" idx="1"/>
          </p:nvPr>
        </p:nvSpPr>
        <p:spPr>
          <a:xfrm>
            <a:off x="6219597" y="3015219"/>
            <a:ext cx="1371300" cy="503700"/>
          </a:xfrm>
          <a:prstGeom prst="rect">
            <a:avLst/>
          </a:prstGeom>
          <a:solidFill>
            <a:srgbClr val="E5E5E5"/>
          </a:solidFill>
          <a:ln w="9525" cap="flat" cmpd="sng">
            <a:solidFill>
              <a:srgbClr val="36363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 sz="1000" b="1">
                <a:solidFill>
                  <a:srgbClr val="363636"/>
                </a:solidFill>
                <a:latin typeface="Cambria"/>
                <a:ea typeface="Cambria"/>
                <a:cs typeface="Cambria"/>
                <a:sym typeface="Cambria"/>
              </a:rPr>
              <a:t>Organitzacions inclusives</a:t>
            </a:r>
            <a:endParaRPr sz="1000" i="1">
              <a:solidFill>
                <a:srgbClr val="363636"/>
              </a:solidFill>
              <a:latin typeface="Cambria"/>
              <a:ea typeface="Cambria"/>
              <a:cs typeface="Cambria"/>
              <a:sym typeface="Cambria"/>
            </a:endParaRPr>
          </a:p>
        </p:txBody>
      </p:sp>
      <p:sp>
        <p:nvSpPr>
          <p:cNvPr id="82" name="Google Shape;82;p14"/>
          <p:cNvSpPr txBox="1">
            <a:spLocks noGrp="1"/>
          </p:cNvSpPr>
          <p:nvPr>
            <p:ph type="subTitle" idx="1"/>
          </p:nvPr>
        </p:nvSpPr>
        <p:spPr>
          <a:xfrm>
            <a:off x="2678846" y="1473608"/>
            <a:ext cx="1371300" cy="503700"/>
          </a:xfrm>
          <a:prstGeom prst="rect">
            <a:avLst/>
          </a:prstGeom>
          <a:solidFill>
            <a:srgbClr val="E5E5E5"/>
          </a:solidFill>
          <a:ln w="9525" cap="flat" cmpd="sng">
            <a:solidFill>
              <a:srgbClr val="36363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 sz="1000" b="1">
                <a:solidFill>
                  <a:srgbClr val="363636"/>
                </a:solidFill>
                <a:latin typeface="Cambria"/>
                <a:ea typeface="Cambria"/>
                <a:cs typeface="Cambria"/>
                <a:sym typeface="Cambria"/>
              </a:rPr>
              <a:t>Adaptació constant</a:t>
            </a:r>
            <a:endParaRPr sz="1000" i="1">
              <a:solidFill>
                <a:srgbClr val="363636"/>
              </a:solidFill>
              <a:latin typeface="Cambria"/>
              <a:ea typeface="Cambria"/>
              <a:cs typeface="Cambria"/>
              <a:sym typeface="Cambria"/>
            </a:endParaRPr>
          </a:p>
        </p:txBody>
      </p:sp>
      <p:sp>
        <p:nvSpPr>
          <p:cNvPr id="83" name="Google Shape;83;p14"/>
          <p:cNvSpPr txBox="1">
            <a:spLocks noGrp="1"/>
          </p:cNvSpPr>
          <p:nvPr>
            <p:ph type="subTitle" idx="1"/>
          </p:nvPr>
        </p:nvSpPr>
        <p:spPr>
          <a:xfrm>
            <a:off x="5334374" y="3827813"/>
            <a:ext cx="1371300" cy="503700"/>
          </a:xfrm>
          <a:prstGeom prst="rect">
            <a:avLst/>
          </a:prstGeom>
          <a:solidFill>
            <a:srgbClr val="E5E5E5"/>
          </a:solidFill>
          <a:ln w="9525" cap="flat" cmpd="sng">
            <a:solidFill>
              <a:srgbClr val="36363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 sz="1000" b="1">
                <a:solidFill>
                  <a:srgbClr val="363636"/>
                </a:solidFill>
                <a:latin typeface="Cambria"/>
                <a:ea typeface="Cambria"/>
                <a:cs typeface="Cambria"/>
                <a:sym typeface="Cambria"/>
              </a:rPr>
              <a:t>Cobrir necessitats del programa</a:t>
            </a:r>
            <a:endParaRPr sz="1000" i="1">
              <a:solidFill>
                <a:srgbClr val="363636"/>
              </a:solidFill>
              <a:latin typeface="Cambria"/>
              <a:ea typeface="Cambria"/>
              <a:cs typeface="Cambria"/>
              <a:sym typeface="Cambria"/>
            </a:endParaRPr>
          </a:p>
        </p:txBody>
      </p:sp>
      <p:sp>
        <p:nvSpPr>
          <p:cNvPr id="73" name="Google Shape;73;p14"/>
          <p:cNvSpPr txBox="1">
            <a:spLocks noGrp="1"/>
          </p:cNvSpPr>
          <p:nvPr>
            <p:ph type="subTitle" idx="1"/>
          </p:nvPr>
        </p:nvSpPr>
        <p:spPr>
          <a:xfrm>
            <a:off x="3522989" y="3827802"/>
            <a:ext cx="1371300" cy="503700"/>
          </a:xfrm>
          <a:prstGeom prst="rect">
            <a:avLst/>
          </a:prstGeom>
          <a:solidFill>
            <a:srgbClr val="E5E5E5"/>
          </a:solidFill>
          <a:ln w="9525" cap="flat" cmpd="sng">
            <a:solidFill>
              <a:srgbClr val="36363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 sz="1000" b="1">
                <a:solidFill>
                  <a:srgbClr val="363636"/>
                </a:solidFill>
                <a:latin typeface="Cambria"/>
                <a:ea typeface="Cambria"/>
                <a:cs typeface="Cambria"/>
                <a:sym typeface="Cambria"/>
              </a:rPr>
              <a:t>Contribuir al desenvolupament personal</a:t>
            </a:r>
            <a:endParaRPr sz="1000" i="1">
              <a:solidFill>
                <a:srgbClr val="363636"/>
              </a:solidFill>
              <a:latin typeface="Cambria"/>
              <a:ea typeface="Cambria"/>
              <a:cs typeface="Cambria"/>
              <a:sym typeface="Cambria"/>
            </a:endParaRPr>
          </a:p>
        </p:txBody>
      </p:sp>
      <p:sp>
        <p:nvSpPr>
          <p:cNvPr id="66" name="Google Shape;66;p14"/>
          <p:cNvSpPr txBox="1">
            <a:spLocks noGrp="1"/>
          </p:cNvSpPr>
          <p:nvPr>
            <p:ph type="subTitle" idx="1"/>
          </p:nvPr>
        </p:nvSpPr>
        <p:spPr>
          <a:xfrm>
            <a:off x="908471" y="1473608"/>
            <a:ext cx="1371300" cy="503700"/>
          </a:xfrm>
          <a:prstGeom prst="rect">
            <a:avLst/>
          </a:prstGeom>
          <a:solidFill>
            <a:srgbClr val="E5E5E5"/>
          </a:solidFill>
          <a:ln w="9525" cap="flat" cmpd="sng">
            <a:solidFill>
              <a:srgbClr val="36363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 sz="1000" b="1">
                <a:solidFill>
                  <a:srgbClr val="363636"/>
                </a:solidFill>
                <a:latin typeface="Cambria"/>
                <a:ea typeface="Cambria"/>
                <a:cs typeface="Cambria"/>
                <a:sym typeface="Cambria"/>
              </a:rPr>
              <a:t>Connexió amb reptes contemporanis</a:t>
            </a:r>
            <a:endParaRPr sz="1000" i="1">
              <a:solidFill>
                <a:srgbClr val="363636"/>
              </a:solidFill>
              <a:latin typeface="Cambria"/>
              <a:ea typeface="Cambria"/>
              <a:cs typeface="Cambria"/>
              <a:sym typeface="Cambria"/>
            </a:endParaRPr>
          </a:p>
        </p:txBody>
      </p:sp>
      <p:sp>
        <p:nvSpPr>
          <p:cNvPr id="74" name="Google Shape;74;p14"/>
          <p:cNvSpPr txBox="1">
            <a:spLocks noGrp="1"/>
          </p:cNvSpPr>
          <p:nvPr>
            <p:ph type="subTitle" idx="1"/>
          </p:nvPr>
        </p:nvSpPr>
        <p:spPr>
          <a:xfrm>
            <a:off x="908462" y="3038095"/>
            <a:ext cx="1371300" cy="503700"/>
          </a:xfrm>
          <a:prstGeom prst="rect">
            <a:avLst/>
          </a:prstGeom>
          <a:solidFill>
            <a:srgbClr val="E5E5E5"/>
          </a:solidFill>
          <a:ln w="9525" cap="flat" cmpd="sng">
            <a:solidFill>
              <a:srgbClr val="36363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 sz="1000" b="1">
                <a:solidFill>
                  <a:srgbClr val="363636"/>
                </a:solidFill>
                <a:latin typeface="Cambria"/>
                <a:ea typeface="Cambria"/>
                <a:cs typeface="Cambria"/>
                <a:sym typeface="Cambria"/>
              </a:rPr>
              <a:t>Paper de la joventut</a:t>
            </a:r>
            <a:endParaRPr sz="1000" i="1">
              <a:solidFill>
                <a:srgbClr val="363636"/>
              </a:solidFill>
              <a:latin typeface="Cambria"/>
              <a:ea typeface="Cambria"/>
              <a:cs typeface="Cambria"/>
              <a:sym typeface="Cambria"/>
            </a:endParaRPr>
          </a:p>
        </p:txBody>
      </p:sp>
      <p:sp>
        <p:nvSpPr>
          <p:cNvPr id="84" name="Google Shape;84;p14"/>
          <p:cNvSpPr txBox="1">
            <a:spLocks noGrp="1"/>
          </p:cNvSpPr>
          <p:nvPr>
            <p:ph type="subTitle" idx="1"/>
          </p:nvPr>
        </p:nvSpPr>
        <p:spPr>
          <a:xfrm>
            <a:off x="2678846" y="2255844"/>
            <a:ext cx="1371300" cy="503700"/>
          </a:xfrm>
          <a:prstGeom prst="rect">
            <a:avLst/>
          </a:prstGeom>
          <a:solidFill>
            <a:srgbClr val="E5E5E5"/>
          </a:solidFill>
          <a:ln w="9525" cap="flat" cmpd="sng">
            <a:solidFill>
              <a:srgbClr val="36363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 sz="1000" b="1">
                <a:solidFill>
                  <a:srgbClr val="363636"/>
                </a:solidFill>
                <a:latin typeface="Cambria"/>
                <a:ea typeface="Cambria"/>
                <a:cs typeface="Cambria"/>
                <a:sym typeface="Cambria"/>
              </a:rPr>
              <a:t>Desenvolupam una experiència</a:t>
            </a:r>
            <a:endParaRPr sz="1000" i="1">
              <a:solidFill>
                <a:srgbClr val="363636"/>
              </a:solidFill>
              <a:latin typeface="Cambria"/>
              <a:ea typeface="Cambria"/>
              <a:cs typeface="Cambria"/>
              <a:sym typeface="Cambria"/>
            </a:endParaRPr>
          </a:p>
        </p:txBody>
      </p:sp>
      <p:sp>
        <p:nvSpPr>
          <p:cNvPr id="85" name="Google Shape;85;p14"/>
          <p:cNvSpPr txBox="1">
            <a:spLocks noGrp="1"/>
          </p:cNvSpPr>
          <p:nvPr>
            <p:ph type="subTitle" idx="1"/>
          </p:nvPr>
        </p:nvSpPr>
        <p:spPr>
          <a:xfrm>
            <a:off x="7135747" y="691393"/>
            <a:ext cx="1371300" cy="503700"/>
          </a:xfrm>
          <a:prstGeom prst="rect">
            <a:avLst/>
          </a:prstGeom>
          <a:solidFill>
            <a:srgbClr val="E5E5E5"/>
          </a:solidFill>
          <a:ln w="9525" cap="flat" cmpd="sng">
            <a:solidFill>
              <a:srgbClr val="36363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 sz="1000" b="1">
                <a:solidFill>
                  <a:srgbClr val="363636"/>
                </a:solidFill>
                <a:latin typeface="Cambria"/>
                <a:ea typeface="Cambria"/>
                <a:cs typeface="Cambria"/>
                <a:sym typeface="Cambria"/>
              </a:rPr>
              <a:t>Òptim normatiu, motor millora</a:t>
            </a:r>
            <a:endParaRPr sz="1000" i="1">
              <a:solidFill>
                <a:srgbClr val="363636"/>
              </a:solidFill>
              <a:latin typeface="Cambria"/>
              <a:ea typeface="Cambria"/>
              <a:cs typeface="Cambria"/>
              <a:sym typeface="Cambria"/>
            </a:endParaRPr>
          </a:p>
        </p:txBody>
      </p:sp>
      <p:sp>
        <p:nvSpPr>
          <p:cNvPr id="86" name="Google Shape;86;p14"/>
          <p:cNvSpPr txBox="1">
            <a:spLocks noGrp="1"/>
          </p:cNvSpPr>
          <p:nvPr>
            <p:ph type="subTitle" idx="1"/>
          </p:nvPr>
        </p:nvSpPr>
        <p:spPr>
          <a:xfrm>
            <a:off x="6219597" y="2255844"/>
            <a:ext cx="1371300" cy="503700"/>
          </a:xfrm>
          <a:prstGeom prst="rect">
            <a:avLst/>
          </a:prstGeom>
          <a:solidFill>
            <a:srgbClr val="E5E5E5"/>
          </a:solidFill>
          <a:ln w="9525" cap="flat" cmpd="sng">
            <a:solidFill>
              <a:srgbClr val="36363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 sz="1000" b="1">
                <a:solidFill>
                  <a:srgbClr val="363636"/>
                </a:solidFill>
                <a:latin typeface="Cambria"/>
                <a:ea typeface="Cambria"/>
                <a:cs typeface="Cambria"/>
                <a:sym typeface="Cambria"/>
              </a:rPr>
              <a:t>Limitacions com a repte de millora</a:t>
            </a:r>
            <a:endParaRPr sz="1000" i="1">
              <a:solidFill>
                <a:srgbClr val="363636"/>
              </a:solidFill>
              <a:latin typeface="Cambria"/>
              <a:ea typeface="Cambria"/>
              <a:cs typeface="Cambria"/>
              <a:sym typeface="Cambria"/>
            </a:endParaRPr>
          </a:p>
        </p:txBody>
      </p:sp>
      <p:sp>
        <p:nvSpPr>
          <p:cNvPr id="87" name="Google Shape;87;p14"/>
          <p:cNvSpPr txBox="1">
            <a:spLocks noGrp="1"/>
          </p:cNvSpPr>
          <p:nvPr>
            <p:ph type="subTitle" idx="1"/>
          </p:nvPr>
        </p:nvSpPr>
        <p:spPr>
          <a:xfrm>
            <a:off x="4449222" y="1473608"/>
            <a:ext cx="1371300" cy="503700"/>
          </a:xfrm>
          <a:prstGeom prst="rect">
            <a:avLst/>
          </a:prstGeom>
          <a:solidFill>
            <a:srgbClr val="E5E5E5"/>
          </a:solidFill>
          <a:ln w="9525" cap="flat" cmpd="sng">
            <a:solidFill>
              <a:srgbClr val="36363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 sz="1000" b="1">
                <a:solidFill>
                  <a:srgbClr val="363636"/>
                </a:solidFill>
                <a:latin typeface="Cambria"/>
                <a:ea typeface="Cambria"/>
                <a:cs typeface="Cambria"/>
                <a:sym typeface="Cambria"/>
              </a:rPr>
              <a:t>Sistematitzar preguntes més freqüents</a:t>
            </a:r>
            <a:endParaRPr sz="1000" i="1">
              <a:solidFill>
                <a:srgbClr val="363636"/>
              </a:solidFill>
              <a:latin typeface="Cambria"/>
              <a:ea typeface="Cambria"/>
              <a:cs typeface="Cambria"/>
              <a:sym typeface="Cambria"/>
            </a:endParaRPr>
          </a:p>
        </p:txBody>
      </p:sp>
      <p:sp>
        <p:nvSpPr>
          <p:cNvPr id="88" name="Google Shape;88;p14"/>
          <p:cNvSpPr txBox="1">
            <a:spLocks noGrp="1"/>
          </p:cNvSpPr>
          <p:nvPr>
            <p:ph type="subTitle" idx="1"/>
          </p:nvPr>
        </p:nvSpPr>
        <p:spPr>
          <a:xfrm>
            <a:off x="908460" y="2255868"/>
            <a:ext cx="1371300" cy="565646"/>
          </a:xfrm>
          <a:prstGeom prst="rect">
            <a:avLst/>
          </a:prstGeom>
          <a:solidFill>
            <a:srgbClr val="E5E5E5"/>
          </a:solidFill>
          <a:ln w="9525" cap="flat" cmpd="sng">
            <a:solidFill>
              <a:srgbClr val="36363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 sz="1000" b="1" dirty="0" smtClean="0">
                <a:solidFill>
                  <a:srgbClr val="363636"/>
                </a:solidFill>
                <a:latin typeface="Cambria"/>
                <a:ea typeface="Cambria"/>
                <a:cs typeface="Cambria"/>
                <a:sym typeface="Cambria"/>
              </a:rPr>
              <a:t>El voluntariat </a:t>
            </a:r>
            <a:r>
              <a:rPr lang="en" sz="1000" b="1" dirty="0">
                <a:solidFill>
                  <a:srgbClr val="363636"/>
                </a:solidFill>
                <a:latin typeface="Cambria"/>
                <a:ea typeface="Cambria"/>
                <a:cs typeface="Cambria"/>
                <a:sym typeface="Cambria"/>
              </a:rPr>
              <a:t>és un ingredient essencial des del disseny</a:t>
            </a:r>
            <a:endParaRPr sz="1000" i="1" dirty="0">
              <a:solidFill>
                <a:srgbClr val="363636"/>
              </a:solidFill>
              <a:latin typeface="Cambria"/>
              <a:ea typeface="Cambria"/>
              <a:cs typeface="Cambria"/>
              <a:sym typeface="Cambria"/>
            </a:endParaRPr>
          </a:p>
        </p:txBody>
      </p:sp>
      <p:cxnSp>
        <p:nvCxnSpPr>
          <p:cNvPr id="89" name="Google Shape;89;p14"/>
          <p:cNvCxnSpPr>
            <a:stCxn id="81" idx="1"/>
            <a:endCxn id="80" idx="3"/>
          </p:cNvCxnSpPr>
          <p:nvPr/>
        </p:nvCxnSpPr>
        <p:spPr>
          <a:xfrm flipH="1">
            <a:off x="4050210" y="2887395"/>
            <a:ext cx="399000" cy="379800"/>
          </a:xfrm>
          <a:prstGeom prst="curvedConnector3">
            <a:avLst>
              <a:gd name="adj1" fmla="val 50003"/>
            </a:avLst>
          </a:prstGeom>
          <a:noFill/>
          <a:ln w="9525" cap="flat" cmpd="sng">
            <a:solidFill>
              <a:srgbClr val="363636"/>
            </a:solidFill>
            <a:prstDash val="solid"/>
            <a:round/>
            <a:headEnd type="none" w="med" len="med"/>
            <a:tailEnd type="triangle" w="med" len="med"/>
          </a:ln>
        </p:spPr>
      </p:cxnSp>
      <p:cxnSp>
        <p:nvCxnSpPr>
          <p:cNvPr id="90" name="Google Shape;90;p14"/>
          <p:cNvCxnSpPr>
            <a:stCxn id="81" idx="3"/>
            <a:endCxn id="86" idx="1"/>
          </p:cNvCxnSpPr>
          <p:nvPr/>
        </p:nvCxnSpPr>
        <p:spPr>
          <a:xfrm rot="10800000" flipH="1">
            <a:off x="5820510" y="2507595"/>
            <a:ext cx="399000" cy="379800"/>
          </a:xfrm>
          <a:prstGeom prst="curvedConnector3">
            <a:avLst>
              <a:gd name="adj1" fmla="val 50005"/>
            </a:avLst>
          </a:prstGeom>
          <a:noFill/>
          <a:ln w="9525" cap="flat" cmpd="sng">
            <a:solidFill>
              <a:srgbClr val="363636"/>
            </a:solidFill>
            <a:prstDash val="solid"/>
            <a:round/>
            <a:headEnd type="none" w="med" len="med"/>
            <a:tailEnd type="triangle" w="med" len="med"/>
          </a:ln>
        </p:spPr>
      </p:cxnSp>
      <p:cxnSp>
        <p:nvCxnSpPr>
          <p:cNvPr id="91" name="Google Shape;91;p14"/>
          <p:cNvCxnSpPr>
            <a:stCxn id="86" idx="3"/>
            <a:endCxn id="76" idx="3"/>
          </p:cNvCxnSpPr>
          <p:nvPr/>
        </p:nvCxnSpPr>
        <p:spPr>
          <a:xfrm>
            <a:off x="7590897" y="2507694"/>
            <a:ext cx="600" cy="759300"/>
          </a:xfrm>
          <a:prstGeom prst="curvedConnector3">
            <a:avLst>
              <a:gd name="adj1" fmla="val 39687500"/>
            </a:avLst>
          </a:prstGeom>
          <a:noFill/>
          <a:ln w="9525" cap="flat" cmpd="sng">
            <a:solidFill>
              <a:srgbClr val="363636"/>
            </a:solidFill>
            <a:prstDash val="solid"/>
            <a:round/>
            <a:headEnd type="none" w="med" len="med"/>
            <a:tailEnd type="triangle" w="med" len="med"/>
          </a:ln>
        </p:spPr>
      </p:cxnSp>
      <p:cxnSp>
        <p:nvCxnSpPr>
          <p:cNvPr id="92" name="Google Shape;92;p14"/>
          <p:cNvCxnSpPr>
            <a:stCxn id="81" idx="2"/>
            <a:endCxn id="83" idx="0"/>
          </p:cNvCxnSpPr>
          <p:nvPr/>
        </p:nvCxnSpPr>
        <p:spPr>
          <a:xfrm rot="-5400000" flipH="1">
            <a:off x="5233260" y="3040845"/>
            <a:ext cx="688500" cy="885300"/>
          </a:xfrm>
          <a:prstGeom prst="curvedConnector3">
            <a:avLst>
              <a:gd name="adj1" fmla="val 49994"/>
            </a:avLst>
          </a:prstGeom>
          <a:noFill/>
          <a:ln w="9525" cap="flat" cmpd="sng">
            <a:solidFill>
              <a:srgbClr val="363636"/>
            </a:solidFill>
            <a:prstDash val="solid"/>
            <a:round/>
            <a:headEnd type="none" w="med" len="med"/>
            <a:tailEnd type="triangle" w="med" len="med"/>
          </a:ln>
        </p:spPr>
      </p:cxnSp>
      <p:cxnSp>
        <p:nvCxnSpPr>
          <p:cNvPr id="93" name="Google Shape;93;p14"/>
          <p:cNvCxnSpPr>
            <a:stCxn id="81" idx="2"/>
            <a:endCxn id="73" idx="0"/>
          </p:cNvCxnSpPr>
          <p:nvPr/>
        </p:nvCxnSpPr>
        <p:spPr>
          <a:xfrm rot="5400000">
            <a:off x="4327560" y="3020445"/>
            <a:ext cx="688500" cy="926100"/>
          </a:xfrm>
          <a:prstGeom prst="curvedConnector3">
            <a:avLst>
              <a:gd name="adj1" fmla="val 49993"/>
            </a:avLst>
          </a:prstGeom>
          <a:noFill/>
          <a:ln w="9525" cap="flat" cmpd="sng">
            <a:solidFill>
              <a:srgbClr val="363636"/>
            </a:solidFill>
            <a:prstDash val="solid"/>
            <a:round/>
            <a:headEnd type="none" w="med" len="med"/>
            <a:tailEnd type="triangle" w="med" len="med"/>
          </a:ln>
        </p:spPr>
      </p:cxnSp>
      <p:cxnSp>
        <p:nvCxnSpPr>
          <p:cNvPr id="94" name="Google Shape;94;p14"/>
          <p:cNvCxnSpPr>
            <a:stCxn id="79" idx="2"/>
            <a:endCxn id="66" idx="0"/>
          </p:cNvCxnSpPr>
          <p:nvPr/>
        </p:nvCxnSpPr>
        <p:spPr>
          <a:xfrm rot="5400000">
            <a:off x="1908402" y="880662"/>
            <a:ext cx="278400" cy="907200"/>
          </a:xfrm>
          <a:prstGeom prst="curvedConnector3">
            <a:avLst>
              <a:gd name="adj1" fmla="val 49988"/>
            </a:avLst>
          </a:prstGeom>
          <a:noFill/>
          <a:ln w="9525" cap="flat" cmpd="sng">
            <a:solidFill>
              <a:srgbClr val="363636"/>
            </a:solidFill>
            <a:prstDash val="solid"/>
            <a:round/>
            <a:headEnd type="none" w="med" len="med"/>
            <a:tailEnd type="triangle" w="med" len="med"/>
          </a:ln>
        </p:spPr>
      </p:cxnSp>
      <p:cxnSp>
        <p:nvCxnSpPr>
          <p:cNvPr id="95" name="Google Shape;95;p14"/>
          <p:cNvCxnSpPr>
            <a:stCxn id="79" idx="2"/>
            <a:endCxn id="82" idx="0"/>
          </p:cNvCxnSpPr>
          <p:nvPr/>
        </p:nvCxnSpPr>
        <p:spPr>
          <a:xfrm rot="-5400000" flipH="1">
            <a:off x="2793702" y="902562"/>
            <a:ext cx="278400" cy="863400"/>
          </a:xfrm>
          <a:prstGeom prst="curvedConnector3">
            <a:avLst>
              <a:gd name="adj1" fmla="val 49988"/>
            </a:avLst>
          </a:prstGeom>
          <a:noFill/>
          <a:ln w="9525" cap="flat" cmpd="sng">
            <a:solidFill>
              <a:srgbClr val="363636"/>
            </a:solidFill>
            <a:prstDash val="solid"/>
            <a:round/>
            <a:headEnd type="none" w="med" len="med"/>
            <a:tailEnd type="triangle" w="med" len="med"/>
          </a:ln>
        </p:spPr>
      </p:cxnSp>
      <p:cxnSp>
        <p:nvCxnSpPr>
          <p:cNvPr id="96" name="Google Shape;96;p14"/>
          <p:cNvCxnSpPr>
            <a:stCxn id="67" idx="2"/>
            <a:endCxn id="87" idx="0"/>
          </p:cNvCxnSpPr>
          <p:nvPr/>
        </p:nvCxnSpPr>
        <p:spPr>
          <a:xfrm rot="5400000">
            <a:off x="5419511" y="910362"/>
            <a:ext cx="278400" cy="847800"/>
          </a:xfrm>
          <a:prstGeom prst="curvedConnector3">
            <a:avLst>
              <a:gd name="adj1" fmla="val 49988"/>
            </a:avLst>
          </a:prstGeom>
          <a:noFill/>
          <a:ln w="9525" cap="flat" cmpd="sng">
            <a:solidFill>
              <a:srgbClr val="363636"/>
            </a:solidFill>
            <a:prstDash val="solid"/>
            <a:round/>
            <a:headEnd type="none" w="med" len="med"/>
            <a:tailEnd type="triangle" w="med" len="med"/>
          </a:ln>
        </p:spPr>
      </p:cxnSp>
      <p:cxnSp>
        <p:nvCxnSpPr>
          <p:cNvPr id="97" name="Google Shape;97;p14"/>
          <p:cNvCxnSpPr>
            <a:stCxn id="67" idx="2"/>
            <a:endCxn id="70" idx="0"/>
          </p:cNvCxnSpPr>
          <p:nvPr/>
        </p:nvCxnSpPr>
        <p:spPr>
          <a:xfrm rot="-5400000" flipH="1">
            <a:off x="6304661" y="873012"/>
            <a:ext cx="278400" cy="922500"/>
          </a:xfrm>
          <a:prstGeom prst="curvedConnector3">
            <a:avLst>
              <a:gd name="adj1" fmla="val 49988"/>
            </a:avLst>
          </a:prstGeom>
          <a:noFill/>
          <a:ln w="9525" cap="flat" cmpd="sng">
            <a:solidFill>
              <a:srgbClr val="363636"/>
            </a:solidFill>
            <a:prstDash val="solid"/>
            <a:round/>
            <a:headEnd type="none" w="med" len="med"/>
            <a:tailEnd type="triangle" w="med" len="med"/>
          </a:ln>
        </p:spPr>
      </p:cxnSp>
      <p:cxnSp>
        <p:nvCxnSpPr>
          <p:cNvPr id="98" name="Google Shape;98;p14"/>
          <p:cNvCxnSpPr>
            <a:stCxn id="85" idx="0"/>
            <a:endCxn id="67" idx="0"/>
          </p:cNvCxnSpPr>
          <p:nvPr/>
        </p:nvCxnSpPr>
        <p:spPr>
          <a:xfrm rot="5400000">
            <a:off x="6901747" y="-227657"/>
            <a:ext cx="600" cy="1838700"/>
          </a:xfrm>
          <a:prstGeom prst="curvedConnector3">
            <a:avLst>
              <a:gd name="adj1" fmla="val -39692860"/>
            </a:avLst>
          </a:prstGeom>
          <a:noFill/>
          <a:ln w="9525" cap="flat" cmpd="sng">
            <a:solidFill>
              <a:srgbClr val="363636"/>
            </a:solidFill>
            <a:prstDash val="solid"/>
            <a:round/>
            <a:headEnd type="none" w="med" len="med"/>
            <a:tailEnd type="triangle" w="med" len="med"/>
          </a:ln>
        </p:spPr>
      </p:cxnSp>
      <p:cxnSp>
        <p:nvCxnSpPr>
          <p:cNvPr id="99" name="Google Shape;99;p14"/>
          <p:cNvCxnSpPr>
            <a:stCxn id="87" idx="2"/>
            <a:endCxn id="81" idx="0"/>
          </p:cNvCxnSpPr>
          <p:nvPr/>
        </p:nvCxnSpPr>
        <p:spPr>
          <a:xfrm rot="-5400000" flipH="1">
            <a:off x="4806072" y="2306108"/>
            <a:ext cx="658200" cy="600"/>
          </a:xfrm>
          <a:prstGeom prst="curvedConnector3">
            <a:avLst>
              <a:gd name="adj1" fmla="val 49994"/>
            </a:avLst>
          </a:prstGeom>
          <a:noFill/>
          <a:ln w="9525" cap="flat" cmpd="sng">
            <a:solidFill>
              <a:srgbClr val="363636"/>
            </a:solidFill>
            <a:prstDash val="solid"/>
            <a:round/>
            <a:headEnd type="none" w="med" len="med"/>
            <a:tailEnd type="triangle" w="med" len="med"/>
          </a:ln>
        </p:spPr>
      </p:cxnSp>
      <p:cxnSp>
        <p:nvCxnSpPr>
          <p:cNvPr id="100" name="Google Shape;100;p14"/>
          <p:cNvCxnSpPr>
            <a:stCxn id="84" idx="3"/>
            <a:endCxn id="87" idx="1"/>
          </p:cNvCxnSpPr>
          <p:nvPr/>
        </p:nvCxnSpPr>
        <p:spPr>
          <a:xfrm rot="10800000" flipH="1">
            <a:off x="4050146" y="1725594"/>
            <a:ext cx="399000" cy="782100"/>
          </a:xfrm>
          <a:prstGeom prst="curvedConnector3">
            <a:avLst>
              <a:gd name="adj1" fmla="val 50004"/>
            </a:avLst>
          </a:prstGeom>
          <a:noFill/>
          <a:ln w="9525" cap="flat" cmpd="sng">
            <a:solidFill>
              <a:srgbClr val="363636"/>
            </a:solidFill>
            <a:prstDash val="solid"/>
            <a:round/>
            <a:headEnd type="none" w="med" len="med"/>
            <a:tailEnd type="triangle" w="med" len="med"/>
          </a:ln>
        </p:spPr>
      </p:cxnSp>
      <p:cxnSp>
        <p:nvCxnSpPr>
          <p:cNvPr id="101" name="Google Shape;101;p14"/>
          <p:cNvCxnSpPr>
            <a:stCxn id="82" idx="2"/>
            <a:endCxn id="84" idx="0"/>
          </p:cNvCxnSpPr>
          <p:nvPr/>
        </p:nvCxnSpPr>
        <p:spPr>
          <a:xfrm rot="-5400000" flipH="1">
            <a:off x="3225596" y="2116208"/>
            <a:ext cx="278400" cy="600"/>
          </a:xfrm>
          <a:prstGeom prst="curvedConnector3">
            <a:avLst>
              <a:gd name="adj1" fmla="val 49987"/>
            </a:avLst>
          </a:prstGeom>
          <a:noFill/>
          <a:ln w="9525" cap="flat" cmpd="sng">
            <a:solidFill>
              <a:srgbClr val="363636"/>
            </a:solidFill>
            <a:prstDash val="solid"/>
            <a:round/>
            <a:headEnd type="none" w="med" len="med"/>
            <a:tailEnd type="triangle" w="med" len="med"/>
          </a:ln>
        </p:spPr>
      </p:cxnSp>
      <p:cxnSp>
        <p:nvCxnSpPr>
          <p:cNvPr id="102" name="Google Shape;102;p14"/>
          <p:cNvCxnSpPr>
            <a:stCxn id="84" idx="2"/>
            <a:endCxn id="80" idx="0"/>
          </p:cNvCxnSpPr>
          <p:nvPr/>
        </p:nvCxnSpPr>
        <p:spPr>
          <a:xfrm rot="-5400000" flipH="1">
            <a:off x="3236996" y="2887044"/>
            <a:ext cx="255600" cy="600"/>
          </a:xfrm>
          <a:prstGeom prst="curvedConnector3">
            <a:avLst>
              <a:gd name="adj1" fmla="val 49990"/>
            </a:avLst>
          </a:prstGeom>
          <a:noFill/>
          <a:ln w="9525" cap="flat" cmpd="sng">
            <a:solidFill>
              <a:srgbClr val="363636"/>
            </a:solidFill>
            <a:prstDash val="solid"/>
            <a:round/>
            <a:headEnd type="none" w="med" len="med"/>
            <a:tailEnd type="triangle" w="med" len="med"/>
          </a:ln>
        </p:spPr>
      </p:cxnSp>
      <p:cxnSp>
        <p:nvCxnSpPr>
          <p:cNvPr id="103" name="Google Shape;103;p14"/>
          <p:cNvCxnSpPr>
            <a:stCxn id="66" idx="2"/>
            <a:endCxn id="88" idx="0"/>
          </p:cNvCxnSpPr>
          <p:nvPr/>
        </p:nvCxnSpPr>
        <p:spPr>
          <a:xfrm rot="5400000">
            <a:off x="1454836" y="2116583"/>
            <a:ext cx="278560" cy="11"/>
          </a:xfrm>
          <a:prstGeom prst="curvedConnector3">
            <a:avLst>
              <a:gd name="adj1" fmla="val 50000"/>
            </a:avLst>
          </a:prstGeom>
          <a:noFill/>
          <a:ln w="9525" cap="flat" cmpd="sng">
            <a:solidFill>
              <a:srgbClr val="363636"/>
            </a:solidFill>
            <a:prstDash val="solid"/>
            <a:round/>
            <a:headEnd type="none" w="med" len="med"/>
            <a:tailEnd type="triangle" w="med" len="med"/>
          </a:ln>
        </p:spPr>
      </p:cxnSp>
      <p:cxnSp>
        <p:nvCxnSpPr>
          <p:cNvPr id="104" name="Google Shape;104;p14"/>
          <p:cNvCxnSpPr>
            <a:stCxn id="74" idx="1"/>
            <a:endCxn id="66" idx="1"/>
          </p:cNvCxnSpPr>
          <p:nvPr/>
        </p:nvCxnSpPr>
        <p:spPr>
          <a:xfrm rot="10800000" flipH="1">
            <a:off x="908462" y="1725445"/>
            <a:ext cx="600" cy="1564500"/>
          </a:xfrm>
          <a:prstGeom prst="curvedConnector3">
            <a:avLst>
              <a:gd name="adj1" fmla="val -39687500"/>
            </a:avLst>
          </a:prstGeom>
          <a:noFill/>
          <a:ln w="9525" cap="flat" cmpd="sng">
            <a:solidFill>
              <a:srgbClr val="363636"/>
            </a:solidFill>
            <a:prstDash val="solid"/>
            <a:round/>
            <a:headEnd type="none" w="med" len="med"/>
            <a:tailEnd type="triangle" w="med" len="med"/>
          </a:ln>
        </p:spPr>
      </p:cxnSp>
      <p:cxnSp>
        <p:nvCxnSpPr>
          <p:cNvPr id="105" name="Google Shape;105;p14"/>
          <p:cNvCxnSpPr>
            <a:stCxn id="80" idx="1"/>
            <a:endCxn id="88" idx="3"/>
          </p:cNvCxnSpPr>
          <p:nvPr/>
        </p:nvCxnSpPr>
        <p:spPr>
          <a:xfrm rot="10800000">
            <a:off x="2279760" y="2538691"/>
            <a:ext cx="399086" cy="728368"/>
          </a:xfrm>
          <a:prstGeom prst="curvedConnector3">
            <a:avLst>
              <a:gd name="adj1" fmla="val 50000"/>
            </a:avLst>
          </a:prstGeom>
          <a:noFill/>
          <a:ln w="9525" cap="flat" cmpd="sng">
            <a:solidFill>
              <a:srgbClr val="363636"/>
            </a:solidFill>
            <a:prstDash val="solid"/>
            <a:round/>
            <a:headEnd type="none" w="med" len="med"/>
            <a:tailEnd type="triangle" w="med" len="med"/>
          </a:ln>
        </p:spPr>
      </p:cxnSp>
      <p:cxnSp>
        <p:nvCxnSpPr>
          <p:cNvPr id="106" name="Google Shape;106;p14"/>
          <p:cNvCxnSpPr>
            <a:stCxn id="73" idx="1"/>
            <a:endCxn id="80" idx="2"/>
          </p:cNvCxnSpPr>
          <p:nvPr/>
        </p:nvCxnSpPr>
        <p:spPr>
          <a:xfrm rot="10800000">
            <a:off x="3364589" y="3518952"/>
            <a:ext cx="158400" cy="560700"/>
          </a:xfrm>
          <a:prstGeom prst="curvedConnector2">
            <a:avLst/>
          </a:prstGeom>
          <a:noFill/>
          <a:ln w="9525" cap="flat" cmpd="sng">
            <a:solidFill>
              <a:srgbClr val="363636"/>
            </a:solidFill>
            <a:prstDash val="solid"/>
            <a:round/>
            <a:headEnd type="none" w="med" len="med"/>
            <a:tailEnd type="triangle" w="med" len="med"/>
          </a:ln>
        </p:spPr>
      </p:cxnSp>
      <p:cxnSp>
        <p:nvCxnSpPr>
          <p:cNvPr id="107" name="Google Shape;107;p14"/>
          <p:cNvCxnSpPr>
            <a:stCxn id="67" idx="1"/>
            <a:endCxn id="71" idx="3"/>
          </p:cNvCxnSpPr>
          <p:nvPr/>
        </p:nvCxnSpPr>
        <p:spPr>
          <a:xfrm rot="10800000">
            <a:off x="4935461" y="439512"/>
            <a:ext cx="361500" cy="503700"/>
          </a:xfrm>
          <a:prstGeom prst="curvedConnector3">
            <a:avLst>
              <a:gd name="adj1" fmla="val 50010"/>
            </a:avLst>
          </a:prstGeom>
          <a:noFill/>
          <a:ln w="9525" cap="flat" cmpd="sng">
            <a:solidFill>
              <a:srgbClr val="363636"/>
            </a:solidFill>
            <a:prstDash val="solid"/>
            <a:round/>
            <a:headEnd type="none" w="med" len="med"/>
            <a:tailEnd type="triangle" w="med" len="med"/>
          </a:ln>
        </p:spPr>
      </p:cxnSp>
      <p:cxnSp>
        <p:nvCxnSpPr>
          <p:cNvPr id="108" name="Google Shape;108;p14"/>
          <p:cNvCxnSpPr>
            <a:stCxn id="71" idx="1"/>
            <a:endCxn id="79" idx="0"/>
          </p:cNvCxnSpPr>
          <p:nvPr/>
        </p:nvCxnSpPr>
        <p:spPr>
          <a:xfrm flipH="1">
            <a:off x="2501130" y="439588"/>
            <a:ext cx="1062900" cy="251700"/>
          </a:xfrm>
          <a:prstGeom prst="curvedConnector2">
            <a:avLst/>
          </a:prstGeom>
          <a:noFill/>
          <a:ln w="9525" cap="flat" cmpd="sng">
            <a:solidFill>
              <a:srgbClr val="363636"/>
            </a:solidFill>
            <a:prstDash val="solid"/>
            <a:round/>
            <a:headEnd type="none" w="med" len="med"/>
            <a:tailEnd type="triangle" w="med" len="med"/>
          </a:ln>
        </p:spPr>
      </p:cxnSp>
      <p:cxnSp>
        <p:nvCxnSpPr>
          <p:cNvPr id="109" name="Google Shape;109;p14"/>
          <p:cNvCxnSpPr>
            <a:stCxn id="84" idx="3"/>
            <a:endCxn id="81" idx="1"/>
          </p:cNvCxnSpPr>
          <p:nvPr/>
        </p:nvCxnSpPr>
        <p:spPr>
          <a:xfrm>
            <a:off x="4050146" y="2507694"/>
            <a:ext cx="399000" cy="379800"/>
          </a:xfrm>
          <a:prstGeom prst="curvedConnector3">
            <a:avLst>
              <a:gd name="adj1" fmla="val 50003"/>
            </a:avLst>
          </a:prstGeom>
          <a:noFill/>
          <a:ln w="9525" cap="flat" cmpd="sng">
            <a:solidFill>
              <a:srgbClr val="363636"/>
            </a:solidFill>
            <a:prstDash val="solid"/>
            <a:round/>
            <a:headEnd type="none" w="med" len="med"/>
            <a:tailEnd type="triangle" w="med" len="med"/>
          </a:ln>
        </p:spPr>
      </p:cxnSp>
      <p:cxnSp>
        <p:nvCxnSpPr>
          <p:cNvPr id="110" name="Google Shape;110;p14"/>
          <p:cNvCxnSpPr>
            <a:stCxn id="76" idx="1"/>
            <a:endCxn id="81" idx="3"/>
          </p:cNvCxnSpPr>
          <p:nvPr/>
        </p:nvCxnSpPr>
        <p:spPr>
          <a:xfrm rot="10800000">
            <a:off x="5820597" y="2887269"/>
            <a:ext cx="399000" cy="379800"/>
          </a:xfrm>
          <a:prstGeom prst="curvedConnector3">
            <a:avLst>
              <a:gd name="adj1" fmla="val 50005"/>
            </a:avLst>
          </a:prstGeom>
          <a:noFill/>
          <a:ln w="9525" cap="flat" cmpd="sng">
            <a:solidFill>
              <a:srgbClr val="363636"/>
            </a:solidFill>
            <a:prstDash val="solid"/>
            <a:round/>
            <a:headEnd type="none" w="med" len="med"/>
            <a:tailEnd type="stealth" w="med" len="med"/>
          </a:ln>
        </p:spPr>
      </p:cxnSp>
      <p:cxnSp>
        <p:nvCxnSpPr>
          <p:cNvPr id="111" name="Google Shape;111;p14"/>
          <p:cNvCxnSpPr>
            <a:stCxn id="70" idx="3"/>
            <a:endCxn id="86" idx="3"/>
          </p:cNvCxnSpPr>
          <p:nvPr/>
        </p:nvCxnSpPr>
        <p:spPr>
          <a:xfrm>
            <a:off x="7590897" y="1725458"/>
            <a:ext cx="600" cy="782100"/>
          </a:xfrm>
          <a:prstGeom prst="curvedConnector3">
            <a:avLst>
              <a:gd name="adj1" fmla="val 39687500"/>
            </a:avLst>
          </a:prstGeom>
          <a:noFill/>
          <a:ln w="9525" cap="flat" cmpd="sng">
            <a:solidFill>
              <a:srgbClr val="363636"/>
            </a:solidFill>
            <a:prstDash val="solid"/>
            <a:round/>
            <a:headEnd type="none" w="med" len="med"/>
            <a:tailEnd type="triangle" w="med" len="med"/>
          </a:ln>
        </p:spPr>
      </p:cxnSp>
      <p:cxnSp>
        <p:nvCxnSpPr>
          <p:cNvPr id="112" name="Google Shape;112;p14"/>
          <p:cNvCxnSpPr>
            <a:stCxn id="86" idx="1"/>
            <a:endCxn id="70" idx="1"/>
          </p:cNvCxnSpPr>
          <p:nvPr/>
        </p:nvCxnSpPr>
        <p:spPr>
          <a:xfrm rot="10800000" flipH="1">
            <a:off x="6219597" y="1725594"/>
            <a:ext cx="600" cy="782100"/>
          </a:xfrm>
          <a:prstGeom prst="curvedConnector3">
            <a:avLst>
              <a:gd name="adj1" fmla="val -39687500"/>
            </a:avLst>
          </a:prstGeom>
          <a:noFill/>
          <a:ln w="9525" cap="flat" cmpd="sng">
            <a:solidFill>
              <a:srgbClr val="363636"/>
            </a:solidFill>
            <a:prstDash val="solid"/>
            <a:round/>
            <a:headEnd type="none" w="med" len="med"/>
            <a:tailEnd type="triangle" w="med" len="med"/>
          </a:ln>
        </p:spPr>
      </p:cxnSp>
      <p:cxnSp>
        <p:nvCxnSpPr>
          <p:cNvPr id="113" name="Google Shape;113;p14"/>
          <p:cNvCxnSpPr>
            <a:stCxn id="67" idx="1"/>
            <a:endCxn id="79" idx="3"/>
          </p:cNvCxnSpPr>
          <p:nvPr/>
        </p:nvCxnSpPr>
        <p:spPr>
          <a:xfrm flipH="1">
            <a:off x="3186761" y="943212"/>
            <a:ext cx="2110200" cy="600"/>
          </a:xfrm>
          <a:prstGeom prst="curvedConnector3">
            <a:avLst>
              <a:gd name="adj1" fmla="val 49999"/>
            </a:avLst>
          </a:prstGeom>
          <a:noFill/>
          <a:ln w="9525" cap="flat" cmpd="sng">
            <a:solidFill>
              <a:srgbClr val="363636"/>
            </a:solidFill>
            <a:prstDash val="solid"/>
            <a:round/>
            <a:headEnd type="none" w="med" len="med"/>
            <a:tailEnd type="triangle" w="med" len="med"/>
          </a:ln>
        </p:spPr>
      </p:cxnSp>
      <p:sp>
        <p:nvSpPr>
          <p:cNvPr id="114" name="Google Shape;114;p14"/>
          <p:cNvSpPr txBox="1">
            <a:spLocks noGrp="1"/>
          </p:cNvSpPr>
          <p:nvPr>
            <p:ph type="subTitle" idx="1"/>
          </p:nvPr>
        </p:nvSpPr>
        <p:spPr>
          <a:xfrm>
            <a:off x="4449508" y="4579733"/>
            <a:ext cx="1371300" cy="503700"/>
          </a:xfrm>
          <a:prstGeom prst="rect">
            <a:avLst/>
          </a:prstGeom>
          <a:solidFill>
            <a:srgbClr val="E5E5E5"/>
          </a:solidFill>
          <a:ln w="9525" cap="flat" cmpd="sng">
            <a:solidFill>
              <a:srgbClr val="36363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 sz="1000" b="1">
                <a:solidFill>
                  <a:srgbClr val="363636"/>
                </a:solidFill>
                <a:latin typeface="Cambria"/>
                <a:ea typeface="Cambria"/>
                <a:cs typeface="Cambria"/>
                <a:sym typeface="Cambria"/>
              </a:rPr>
              <a:t>Facilitar bones connexions</a:t>
            </a:r>
            <a:endParaRPr sz="1000" i="1">
              <a:solidFill>
                <a:srgbClr val="363636"/>
              </a:solidFill>
              <a:latin typeface="Cambria"/>
              <a:ea typeface="Cambria"/>
              <a:cs typeface="Cambria"/>
              <a:sym typeface="Cambria"/>
            </a:endParaRPr>
          </a:p>
        </p:txBody>
      </p:sp>
      <p:cxnSp>
        <p:nvCxnSpPr>
          <p:cNvPr id="115" name="Google Shape;115;p14"/>
          <p:cNvCxnSpPr>
            <a:stCxn id="114" idx="1"/>
            <a:endCxn id="73" idx="2"/>
          </p:cNvCxnSpPr>
          <p:nvPr/>
        </p:nvCxnSpPr>
        <p:spPr>
          <a:xfrm rot="10800000">
            <a:off x="4208608" y="4331483"/>
            <a:ext cx="240900" cy="500100"/>
          </a:xfrm>
          <a:prstGeom prst="curvedConnector2">
            <a:avLst/>
          </a:prstGeom>
          <a:noFill/>
          <a:ln w="9525" cap="flat" cmpd="sng">
            <a:solidFill>
              <a:srgbClr val="363636"/>
            </a:solidFill>
            <a:prstDash val="solid"/>
            <a:round/>
            <a:headEnd type="triangle" w="med" len="med"/>
            <a:tailEnd type="triangle" w="med" len="med"/>
          </a:ln>
        </p:spPr>
      </p:cxnSp>
      <p:cxnSp>
        <p:nvCxnSpPr>
          <p:cNvPr id="116" name="Google Shape;116;p14"/>
          <p:cNvCxnSpPr>
            <a:stCxn id="114" idx="3"/>
            <a:endCxn id="83" idx="2"/>
          </p:cNvCxnSpPr>
          <p:nvPr/>
        </p:nvCxnSpPr>
        <p:spPr>
          <a:xfrm rot="10800000" flipH="1">
            <a:off x="5820808" y="4331483"/>
            <a:ext cx="199200" cy="500100"/>
          </a:xfrm>
          <a:prstGeom prst="curvedConnector2">
            <a:avLst/>
          </a:prstGeom>
          <a:noFill/>
          <a:ln w="9525" cap="flat" cmpd="sng">
            <a:solidFill>
              <a:srgbClr val="363636"/>
            </a:solidFill>
            <a:prstDash val="solid"/>
            <a:round/>
            <a:headEnd type="triangle" w="med" len="med"/>
            <a:tailEnd type="triangle" w="med" len="med"/>
          </a:ln>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21"/>
          <p:cNvSpPr txBox="1">
            <a:spLocks noGrp="1"/>
          </p:cNvSpPr>
          <p:nvPr>
            <p:ph type="ctrTitle"/>
          </p:nvPr>
        </p:nvSpPr>
        <p:spPr>
          <a:xfrm>
            <a:off x="0" y="0"/>
            <a:ext cx="6397800" cy="904500"/>
          </a:xfrm>
          <a:prstGeom prst="rect">
            <a:avLst/>
          </a:prstGeom>
          <a:solidFill>
            <a:srgbClr val="CCA43B"/>
          </a:solidFill>
        </p:spPr>
        <p:txBody>
          <a:bodyPr spcFirstLastPara="1" wrap="square" lIns="91425" tIns="91425" rIns="91425" bIns="91425" anchor="ctr" anchorCtr="0">
            <a:noAutofit/>
          </a:bodyPr>
          <a:lstStyle/>
          <a:p>
            <a:r>
              <a:rPr lang="es-ES" sz="2400" dirty="0" err="1">
                <a:latin typeface="Cambria" panose="02040503050406030204" pitchFamily="18" charset="0"/>
                <a:ea typeface="Cambria" panose="02040503050406030204" pitchFamily="18" charset="0"/>
              </a:rPr>
              <a:t>Conferència</a:t>
            </a:r>
            <a:r>
              <a:rPr lang="es-ES" sz="2400" dirty="0">
                <a:latin typeface="Cambria" panose="02040503050406030204" pitchFamily="18" charset="0"/>
                <a:ea typeface="Cambria" panose="02040503050406030204" pitchFamily="18" charset="0"/>
              </a:rPr>
              <a:t> «</a:t>
            </a:r>
            <a:r>
              <a:rPr lang="es-ES" sz="2400" b="1" dirty="0" err="1">
                <a:latin typeface="Cambria" panose="02040503050406030204" pitchFamily="18" charset="0"/>
                <a:ea typeface="Cambria" panose="02040503050406030204" pitchFamily="18" charset="0"/>
                <a:hlinkClick r:id="rId3"/>
              </a:rPr>
              <a:t>L’impuls</a:t>
            </a:r>
            <a:r>
              <a:rPr lang="es-ES" sz="2400" b="1" dirty="0">
                <a:latin typeface="Cambria" panose="02040503050406030204" pitchFamily="18" charset="0"/>
                <a:ea typeface="Cambria" panose="02040503050406030204" pitchFamily="18" charset="0"/>
                <a:hlinkClick r:id="rId3"/>
              </a:rPr>
              <a:t> del </a:t>
            </a:r>
            <a:r>
              <a:rPr lang="es-ES" sz="2400" b="1" dirty="0" err="1">
                <a:latin typeface="Cambria" panose="02040503050406030204" pitchFamily="18" charset="0"/>
                <a:ea typeface="Cambria" panose="02040503050406030204" pitchFamily="18" charset="0"/>
                <a:hlinkClick r:id="rId3"/>
              </a:rPr>
              <a:t>voluntariat</a:t>
            </a:r>
            <a:r>
              <a:rPr lang="es-ES" sz="2400" b="1" dirty="0">
                <a:latin typeface="Cambria" panose="02040503050406030204" pitchFamily="18" charset="0"/>
                <a:ea typeface="Cambria" panose="02040503050406030204" pitchFamily="18" charset="0"/>
                <a:hlinkClick r:id="rId3"/>
              </a:rPr>
              <a:t> en la nova </a:t>
            </a:r>
            <a:r>
              <a:rPr lang="es-ES" sz="2400" b="1" dirty="0" err="1">
                <a:latin typeface="Cambria" panose="02040503050406030204" pitchFamily="18" charset="0"/>
                <a:ea typeface="Cambria" panose="02040503050406030204" pitchFamily="18" charset="0"/>
                <a:hlinkClick r:id="rId3"/>
              </a:rPr>
              <a:t>normalitat</a:t>
            </a:r>
            <a:r>
              <a:rPr lang="es-ES" sz="2400" dirty="0">
                <a:latin typeface="Cambria" panose="02040503050406030204" pitchFamily="18" charset="0"/>
                <a:ea typeface="Cambria" panose="02040503050406030204" pitchFamily="18" charset="0"/>
              </a:rPr>
              <a:t>»</a:t>
            </a:r>
            <a:r>
              <a:rPr lang="es-ES" sz="1600" b="1" dirty="0">
                <a:solidFill>
                  <a:srgbClr val="333333"/>
                </a:solidFill>
                <a:latin typeface="Cambria" panose="02040503050406030204" pitchFamily="18" charset="0"/>
                <a:ea typeface="Cambria" panose="02040503050406030204" pitchFamily="18" charset="0"/>
              </a:rPr>
              <a:t/>
            </a:r>
            <a:br>
              <a:rPr lang="es-ES" sz="1600" b="1" dirty="0">
                <a:solidFill>
                  <a:srgbClr val="333333"/>
                </a:solidFill>
                <a:latin typeface="Cambria" panose="02040503050406030204" pitchFamily="18" charset="0"/>
                <a:ea typeface="Cambria" panose="02040503050406030204" pitchFamily="18" charset="0"/>
              </a:rPr>
            </a:br>
            <a:endParaRPr sz="1600" b="1" dirty="0">
              <a:solidFill>
                <a:srgbClr val="242F40"/>
              </a:solidFill>
              <a:latin typeface="Cambria" panose="02040503050406030204" pitchFamily="18" charset="0"/>
              <a:ea typeface="Cambria" panose="02040503050406030204" pitchFamily="18" charset="0"/>
              <a:cs typeface="Cambria"/>
              <a:sym typeface="Cambria"/>
            </a:endParaRPr>
          </a:p>
        </p:txBody>
      </p:sp>
      <p:sp>
        <p:nvSpPr>
          <p:cNvPr id="194" name="Google Shape;194;p21"/>
          <p:cNvSpPr txBox="1">
            <a:spLocks noGrp="1"/>
          </p:cNvSpPr>
          <p:nvPr>
            <p:ph type="subTitle" idx="1"/>
          </p:nvPr>
        </p:nvSpPr>
        <p:spPr>
          <a:xfrm>
            <a:off x="6397800" y="0"/>
            <a:ext cx="2746200" cy="904500"/>
          </a:xfrm>
          <a:prstGeom prst="rect">
            <a:avLst/>
          </a:prstGeom>
          <a:solidFill>
            <a:srgbClr val="E5E5E5"/>
          </a:solidFill>
        </p:spPr>
        <p:txBody>
          <a:bodyPr spcFirstLastPara="1" wrap="square" lIns="91425" tIns="91425" rIns="91425" bIns="91425" anchor="ctr" anchorCtr="0">
            <a:noAutofit/>
          </a:bodyPr>
          <a:lstStyle/>
          <a:p>
            <a:pPr marL="0" lvl="0" indent="0"/>
            <a:r>
              <a:rPr lang="ca-ES" sz="1600" dirty="0">
                <a:latin typeface="Cambria" panose="02040503050406030204" pitchFamily="18" charset="0"/>
                <a:ea typeface="Cambria" panose="02040503050406030204" pitchFamily="18" charset="0"/>
                <a:cs typeface="Times New Roman" panose="02020603050405020304" pitchFamily="18" charset="0"/>
              </a:rPr>
              <a:t>César </a:t>
            </a:r>
            <a:r>
              <a:rPr lang="ca-ES" sz="1600" dirty="0" err="1">
                <a:latin typeface="Cambria" panose="02040503050406030204" pitchFamily="18" charset="0"/>
                <a:ea typeface="Cambria" panose="02040503050406030204" pitchFamily="18" charset="0"/>
                <a:cs typeface="Times New Roman" panose="02020603050405020304" pitchFamily="18" charset="0"/>
              </a:rPr>
              <a:t>Llorente</a:t>
            </a:r>
            <a:endParaRPr sz="1500" i="1" dirty="0">
              <a:solidFill>
                <a:srgbClr val="242F40"/>
              </a:solidFill>
              <a:latin typeface="Cambria" panose="02040503050406030204" pitchFamily="18" charset="0"/>
              <a:ea typeface="Cambria" panose="02040503050406030204" pitchFamily="18" charset="0"/>
              <a:cs typeface="Cambria"/>
              <a:sym typeface="Cambria"/>
            </a:endParaRPr>
          </a:p>
        </p:txBody>
      </p:sp>
      <p:sp>
        <p:nvSpPr>
          <p:cNvPr id="195" name="Google Shape;195;p21"/>
          <p:cNvSpPr txBox="1"/>
          <p:nvPr/>
        </p:nvSpPr>
        <p:spPr>
          <a:xfrm>
            <a:off x="547702" y="895875"/>
            <a:ext cx="5674200" cy="3895200"/>
          </a:xfrm>
          <a:prstGeom prst="rect">
            <a:avLst/>
          </a:prstGeom>
          <a:noFill/>
          <a:ln>
            <a:noFill/>
          </a:ln>
        </p:spPr>
        <p:txBody>
          <a:bodyPr spcFirstLastPara="1" wrap="square" lIns="91425" tIns="91425" rIns="91425" bIns="91425" anchor="ctr" anchorCtr="0">
            <a:noAutofit/>
          </a:bodyPr>
          <a:lstStyle/>
          <a:p>
            <a:pPr marL="285750" indent="-285750">
              <a:buFont typeface="Wingdings" panose="05000000000000000000" pitchFamily="2" charset="2"/>
              <a:buChar char="ü"/>
            </a:pPr>
            <a:r>
              <a:rPr lang="ca-ES" sz="1600" dirty="0" smtClean="0">
                <a:solidFill>
                  <a:srgbClr val="363636"/>
                </a:solidFill>
                <a:latin typeface="Cambria"/>
                <a:ea typeface="Cambria"/>
                <a:cs typeface="Cambria"/>
              </a:rPr>
              <a:t>El </a:t>
            </a:r>
            <a:r>
              <a:rPr lang="ca-ES" sz="1600" dirty="0">
                <a:solidFill>
                  <a:srgbClr val="363636"/>
                </a:solidFill>
                <a:latin typeface="Cambria"/>
                <a:ea typeface="Cambria"/>
                <a:cs typeface="Cambria"/>
              </a:rPr>
              <a:t>canvi es troba en la modificació del sistema </a:t>
            </a:r>
            <a:r>
              <a:rPr lang="ca-ES" sz="1600" dirty="0" smtClean="0">
                <a:solidFill>
                  <a:srgbClr val="363636"/>
                </a:solidFill>
                <a:latin typeface="Cambria"/>
                <a:ea typeface="Cambria"/>
                <a:cs typeface="Cambria"/>
              </a:rPr>
              <a:t>educatiu.</a:t>
            </a:r>
          </a:p>
          <a:p>
            <a:pPr marL="285750" indent="-285750">
              <a:buFont typeface="Wingdings" panose="05000000000000000000" pitchFamily="2" charset="2"/>
              <a:buChar char="ü"/>
            </a:pPr>
            <a:r>
              <a:rPr lang="ca-ES" sz="1600" dirty="0" smtClean="0">
                <a:solidFill>
                  <a:srgbClr val="363636"/>
                </a:solidFill>
                <a:latin typeface="Cambria"/>
                <a:ea typeface="Cambria"/>
                <a:cs typeface="Cambria"/>
              </a:rPr>
              <a:t>L’objectiu </a:t>
            </a:r>
            <a:r>
              <a:rPr lang="ca-ES" sz="1600" dirty="0">
                <a:solidFill>
                  <a:srgbClr val="363636"/>
                </a:solidFill>
                <a:latin typeface="Cambria"/>
                <a:ea typeface="Cambria"/>
                <a:cs typeface="Cambria"/>
              </a:rPr>
              <a:t>és </a:t>
            </a:r>
            <a:r>
              <a:rPr lang="ca-ES" sz="1600" dirty="0" smtClean="0">
                <a:solidFill>
                  <a:srgbClr val="363636"/>
                </a:solidFill>
                <a:latin typeface="Cambria"/>
                <a:ea typeface="Cambria"/>
                <a:cs typeface="Cambria"/>
              </a:rPr>
              <a:t>adreçar-se a </a:t>
            </a:r>
            <a:r>
              <a:rPr lang="ca-ES" sz="1600" dirty="0">
                <a:solidFill>
                  <a:srgbClr val="363636"/>
                </a:solidFill>
                <a:latin typeface="Cambria"/>
                <a:ea typeface="Cambria"/>
                <a:cs typeface="Cambria"/>
              </a:rPr>
              <a:t>una generació que construeixi els seus projectes </a:t>
            </a:r>
            <a:r>
              <a:rPr lang="ca-ES" sz="1600" dirty="0" smtClean="0">
                <a:solidFill>
                  <a:srgbClr val="363636"/>
                </a:solidFill>
                <a:latin typeface="Cambria"/>
                <a:ea typeface="Cambria"/>
                <a:cs typeface="Cambria"/>
              </a:rPr>
              <a:t>personals i hi aporti valor.</a:t>
            </a:r>
          </a:p>
          <a:p>
            <a:pPr marL="285750" indent="-285750">
              <a:buFont typeface="Wingdings" panose="05000000000000000000" pitchFamily="2" charset="2"/>
              <a:buChar char="ü"/>
            </a:pPr>
            <a:r>
              <a:rPr lang="ca-ES" sz="1600" dirty="0" smtClean="0">
                <a:solidFill>
                  <a:srgbClr val="363636"/>
                </a:solidFill>
                <a:latin typeface="Cambria"/>
                <a:ea typeface="Cambria"/>
                <a:cs typeface="Cambria"/>
              </a:rPr>
              <a:t>Valors</a:t>
            </a:r>
            <a:r>
              <a:rPr lang="ca-ES" sz="1600" dirty="0">
                <a:solidFill>
                  <a:srgbClr val="363636"/>
                </a:solidFill>
                <a:latin typeface="Cambria"/>
                <a:ea typeface="Cambria"/>
                <a:cs typeface="Cambria"/>
              </a:rPr>
              <a:t>, </a:t>
            </a:r>
            <a:r>
              <a:rPr lang="ca-ES" sz="1600" dirty="0" smtClean="0">
                <a:solidFill>
                  <a:srgbClr val="363636"/>
                </a:solidFill>
                <a:latin typeface="Cambria"/>
                <a:ea typeface="Cambria"/>
                <a:cs typeface="Cambria"/>
              </a:rPr>
              <a:t>passió</a:t>
            </a:r>
            <a:r>
              <a:rPr lang="ca-ES" sz="1600" dirty="0">
                <a:solidFill>
                  <a:srgbClr val="363636"/>
                </a:solidFill>
                <a:latin typeface="Cambria"/>
                <a:ea typeface="Cambria"/>
                <a:cs typeface="Cambria"/>
              </a:rPr>
              <a:t>, </a:t>
            </a:r>
            <a:r>
              <a:rPr lang="ca-ES" sz="1600" dirty="0" smtClean="0">
                <a:solidFill>
                  <a:srgbClr val="363636"/>
                </a:solidFill>
                <a:latin typeface="Cambria"/>
                <a:ea typeface="Cambria"/>
                <a:cs typeface="Cambria"/>
              </a:rPr>
              <a:t>talent </a:t>
            </a:r>
            <a:r>
              <a:rPr lang="ca-ES" sz="1600" dirty="0">
                <a:solidFill>
                  <a:srgbClr val="363636"/>
                </a:solidFill>
                <a:latin typeface="Cambria"/>
                <a:ea typeface="Cambria"/>
                <a:cs typeface="Cambria"/>
              </a:rPr>
              <a:t>i </a:t>
            </a:r>
            <a:r>
              <a:rPr lang="ca-ES" sz="1600" dirty="0" smtClean="0">
                <a:solidFill>
                  <a:srgbClr val="363636"/>
                </a:solidFill>
                <a:latin typeface="Cambria"/>
                <a:ea typeface="Cambria"/>
                <a:cs typeface="Cambria"/>
              </a:rPr>
              <a:t>propòsit: el que importa </a:t>
            </a:r>
            <a:r>
              <a:rPr lang="ca-ES" sz="1600" dirty="0">
                <a:solidFill>
                  <a:srgbClr val="363636"/>
                </a:solidFill>
                <a:latin typeface="Cambria"/>
                <a:ea typeface="Cambria"/>
                <a:cs typeface="Cambria"/>
              </a:rPr>
              <a:t>és conèixer els meus talents i </a:t>
            </a:r>
            <a:r>
              <a:rPr lang="ca-ES" sz="1600" dirty="0" smtClean="0">
                <a:solidFill>
                  <a:srgbClr val="363636"/>
                </a:solidFill>
                <a:latin typeface="Cambria"/>
                <a:ea typeface="Cambria"/>
                <a:cs typeface="Cambria"/>
              </a:rPr>
              <a:t>potencialitats</a:t>
            </a:r>
            <a:r>
              <a:rPr lang="ca-ES" sz="1600" dirty="0">
                <a:solidFill>
                  <a:srgbClr val="363636"/>
                </a:solidFill>
                <a:latin typeface="Cambria"/>
                <a:ea typeface="Cambria"/>
                <a:cs typeface="Cambria"/>
              </a:rPr>
              <a:t>, i </a:t>
            </a:r>
            <a:r>
              <a:rPr lang="ca-ES" sz="1600" dirty="0" smtClean="0">
                <a:solidFill>
                  <a:srgbClr val="363636"/>
                </a:solidFill>
                <a:latin typeface="Cambria"/>
                <a:ea typeface="Cambria"/>
                <a:cs typeface="Cambria"/>
              </a:rPr>
              <a:t>treballar-los.</a:t>
            </a:r>
          </a:p>
          <a:p>
            <a:pPr marL="285750" indent="-285750">
              <a:buFont typeface="Wingdings" panose="05000000000000000000" pitchFamily="2" charset="2"/>
              <a:buChar char="ü"/>
            </a:pPr>
            <a:r>
              <a:rPr lang="ca-ES" sz="1600" dirty="0" smtClean="0">
                <a:solidFill>
                  <a:srgbClr val="363636"/>
                </a:solidFill>
                <a:latin typeface="Cambria"/>
                <a:ea typeface="Cambria"/>
                <a:cs typeface="Cambria"/>
              </a:rPr>
              <a:t>Ser </a:t>
            </a:r>
            <a:r>
              <a:rPr lang="ca-ES" sz="1600" dirty="0">
                <a:solidFill>
                  <a:srgbClr val="363636"/>
                </a:solidFill>
                <a:latin typeface="Cambria"/>
                <a:ea typeface="Cambria"/>
                <a:cs typeface="Cambria"/>
              </a:rPr>
              <a:t>conscient de quines són les meves potencialitats, els meus punts forts, i </a:t>
            </a:r>
            <a:r>
              <a:rPr lang="ca-ES" sz="1600" dirty="0" smtClean="0">
                <a:solidFill>
                  <a:srgbClr val="363636"/>
                </a:solidFill>
                <a:latin typeface="Cambria"/>
                <a:ea typeface="Cambria"/>
                <a:cs typeface="Cambria"/>
              </a:rPr>
              <a:t>reconèixer que </a:t>
            </a:r>
            <a:r>
              <a:rPr lang="ca-ES" sz="1600" dirty="0">
                <a:solidFill>
                  <a:srgbClr val="363636"/>
                </a:solidFill>
                <a:latin typeface="Cambria"/>
                <a:ea typeface="Cambria"/>
                <a:cs typeface="Cambria"/>
              </a:rPr>
              <a:t>no </a:t>
            </a:r>
            <a:r>
              <a:rPr lang="ca-ES" sz="1600" dirty="0" err="1" smtClean="0">
                <a:solidFill>
                  <a:srgbClr val="363636"/>
                </a:solidFill>
                <a:latin typeface="Cambria"/>
                <a:ea typeface="Cambria"/>
                <a:cs typeface="Cambria"/>
              </a:rPr>
              <a:t>aport</a:t>
            </a:r>
            <a:r>
              <a:rPr lang="ca-ES" sz="1600" dirty="0" smtClean="0">
                <a:solidFill>
                  <a:srgbClr val="363636"/>
                </a:solidFill>
                <a:latin typeface="Cambria"/>
                <a:ea typeface="Cambria"/>
                <a:cs typeface="Cambria"/>
              </a:rPr>
              <a:t> </a:t>
            </a:r>
            <a:r>
              <a:rPr lang="ca-ES" sz="1600" dirty="0">
                <a:solidFill>
                  <a:srgbClr val="363636"/>
                </a:solidFill>
                <a:latin typeface="Cambria"/>
                <a:ea typeface="Cambria"/>
                <a:cs typeface="Cambria"/>
              </a:rPr>
              <a:t>valor </a:t>
            </a:r>
            <a:r>
              <a:rPr lang="ca-ES" sz="1600" dirty="0" smtClean="0">
                <a:solidFill>
                  <a:srgbClr val="363636"/>
                </a:solidFill>
                <a:latin typeface="Cambria"/>
                <a:ea typeface="Cambria"/>
                <a:cs typeface="Cambria"/>
              </a:rPr>
              <a:t>a </a:t>
            </a:r>
            <a:r>
              <a:rPr lang="ca-ES" sz="1600" dirty="0">
                <a:solidFill>
                  <a:srgbClr val="363636"/>
                </a:solidFill>
                <a:latin typeface="Cambria"/>
                <a:ea typeface="Cambria"/>
                <a:cs typeface="Cambria"/>
              </a:rPr>
              <a:t>tots els espais. Per tant, </a:t>
            </a:r>
            <a:r>
              <a:rPr lang="ca-ES" sz="1600" dirty="0" smtClean="0">
                <a:solidFill>
                  <a:srgbClr val="363636"/>
                </a:solidFill>
                <a:latin typeface="Cambria"/>
                <a:ea typeface="Cambria"/>
                <a:cs typeface="Cambria"/>
              </a:rPr>
              <a:t>he de treballar </a:t>
            </a:r>
            <a:r>
              <a:rPr lang="ca-ES" sz="1600" dirty="0">
                <a:solidFill>
                  <a:srgbClr val="363636"/>
                </a:solidFill>
                <a:latin typeface="Cambria"/>
                <a:ea typeface="Cambria"/>
                <a:cs typeface="Cambria"/>
              </a:rPr>
              <a:t>i desenvolupar allò </a:t>
            </a:r>
            <a:r>
              <a:rPr lang="ca-ES" sz="1600" dirty="0" smtClean="0">
                <a:solidFill>
                  <a:srgbClr val="363636"/>
                </a:solidFill>
                <a:latin typeface="Cambria"/>
                <a:ea typeface="Cambria"/>
                <a:cs typeface="Cambria"/>
              </a:rPr>
              <a:t>en què som talentós.</a:t>
            </a:r>
            <a:endParaRPr lang="es-ES" sz="1600" dirty="0">
              <a:solidFill>
                <a:srgbClr val="363636"/>
              </a:solidFill>
              <a:latin typeface="Cambria"/>
              <a:ea typeface="Cambria"/>
              <a:cs typeface="Cambria"/>
            </a:endParaRPr>
          </a:p>
        </p:txBody>
      </p:sp>
      <p:pic>
        <p:nvPicPr>
          <p:cNvPr id="196" name="Google Shape;196;p21"/>
          <p:cNvPicPr preferRelativeResize="0"/>
          <p:nvPr/>
        </p:nvPicPr>
        <p:blipFill>
          <a:blip r:embed="rId4">
            <a:alphaModFix/>
          </a:blip>
          <a:stretch>
            <a:fillRect/>
          </a:stretch>
        </p:blipFill>
        <p:spPr>
          <a:xfrm>
            <a:off x="8791575" y="4791075"/>
            <a:ext cx="352424" cy="352424"/>
          </a:xfrm>
          <a:prstGeom prst="rect">
            <a:avLst/>
          </a:prstGeom>
          <a:noFill/>
          <a:ln>
            <a:noFill/>
          </a:ln>
        </p:spPr>
      </p:pic>
      <p:sp>
        <p:nvSpPr>
          <p:cNvPr id="197" name="Google Shape;197;p21"/>
          <p:cNvSpPr txBox="1"/>
          <p:nvPr/>
        </p:nvSpPr>
        <p:spPr>
          <a:xfrm>
            <a:off x="0" y="4799800"/>
            <a:ext cx="8791500" cy="352500"/>
          </a:xfrm>
          <a:prstGeom prst="rect">
            <a:avLst/>
          </a:prstGeom>
          <a:solidFill>
            <a:srgbClr val="E5E5E5"/>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000">
              <a:latin typeface="Cambria"/>
              <a:ea typeface="Cambria"/>
              <a:cs typeface="Cambria"/>
              <a:sym typeface="Cambria"/>
            </a:endParaRPr>
          </a:p>
        </p:txBody>
      </p:sp>
      <p:sp>
        <p:nvSpPr>
          <p:cNvPr id="198" name="Google Shape;198;p21"/>
          <p:cNvSpPr txBox="1">
            <a:spLocks noGrp="1"/>
          </p:cNvSpPr>
          <p:nvPr>
            <p:ph type="subTitle" idx="1"/>
          </p:nvPr>
        </p:nvSpPr>
        <p:spPr>
          <a:xfrm>
            <a:off x="6454525" y="1020000"/>
            <a:ext cx="2598900" cy="3679800"/>
          </a:xfrm>
          <a:prstGeom prst="rect">
            <a:avLst/>
          </a:prstGeom>
          <a:solidFill>
            <a:srgbClr val="242F40"/>
          </a:solidFill>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indent="0"/>
            <a:r>
              <a:rPr lang="en" sz="1900" b="1" dirty="0" smtClean="0">
                <a:solidFill>
                  <a:srgbClr val="E5E5E5"/>
                </a:solidFill>
                <a:latin typeface="Cambria"/>
                <a:ea typeface="Cambria"/>
                <a:cs typeface="Cambria"/>
                <a:sym typeface="Cambria"/>
              </a:rPr>
              <a:t>«</a:t>
            </a:r>
            <a:r>
              <a:rPr lang="ca-ES" sz="1900" b="1" dirty="0" smtClean="0">
                <a:solidFill>
                  <a:srgbClr val="E5E5E5"/>
                </a:solidFill>
                <a:latin typeface="Cambria"/>
                <a:ea typeface="Cambria"/>
                <a:cs typeface="Cambria"/>
              </a:rPr>
              <a:t>Valorar l’associacionisme com a </a:t>
            </a:r>
            <a:r>
              <a:rPr lang="ca-ES" sz="1900" b="1" dirty="0">
                <a:solidFill>
                  <a:srgbClr val="E5E5E5"/>
                </a:solidFill>
                <a:latin typeface="Cambria"/>
                <a:ea typeface="Cambria"/>
                <a:cs typeface="Cambria"/>
              </a:rPr>
              <a:t>espai de desenvolupament </a:t>
            </a:r>
            <a:r>
              <a:rPr lang="ca-ES" sz="1900" b="1" dirty="0" smtClean="0">
                <a:solidFill>
                  <a:srgbClr val="E5E5E5"/>
                </a:solidFill>
                <a:latin typeface="Cambria"/>
                <a:ea typeface="Cambria"/>
                <a:cs typeface="Cambria"/>
              </a:rPr>
              <a:t>personal»</a:t>
            </a:r>
            <a:endParaRPr lang="es-ES" sz="1900" b="1" dirty="0">
              <a:solidFill>
                <a:srgbClr val="E5E5E5"/>
              </a:solidFill>
              <a:latin typeface="Cambria"/>
              <a:ea typeface="Cambria"/>
              <a:cs typeface="Cambria"/>
            </a:endParaRPr>
          </a:p>
          <a:p>
            <a:pPr marL="0" lvl="0" indent="0" algn="ctr" rtl="0">
              <a:spcBef>
                <a:spcPts val="0"/>
              </a:spcBef>
              <a:spcAft>
                <a:spcPts val="0"/>
              </a:spcAft>
              <a:buNone/>
            </a:pPr>
            <a:endParaRPr sz="1400" dirty="0" smtClean="0">
              <a:solidFill>
                <a:srgbClr val="E5E5E5"/>
              </a:solidFill>
              <a:latin typeface="Cambria"/>
              <a:ea typeface="Cambria"/>
              <a:cs typeface="Cambria"/>
              <a:sym typeface="Cambria"/>
            </a:endParaRPr>
          </a:p>
          <a:p>
            <a:pPr marL="0" lvl="0" indent="0" algn="ctr" rtl="0">
              <a:lnSpc>
                <a:spcPct val="115000"/>
              </a:lnSpc>
              <a:spcBef>
                <a:spcPts val="0"/>
              </a:spcBef>
              <a:spcAft>
                <a:spcPts val="0"/>
              </a:spcAft>
              <a:buNone/>
            </a:pPr>
            <a:endParaRPr sz="1400" dirty="0">
              <a:solidFill>
                <a:srgbClr val="E5E5E5"/>
              </a:solidFill>
              <a:latin typeface="Cambria"/>
              <a:ea typeface="Cambria"/>
              <a:cs typeface="Cambria"/>
              <a:sym typeface="Cambria"/>
            </a:endParaRPr>
          </a:p>
          <a:p>
            <a:pPr marL="0" lvl="0" indent="0" algn="ctr" rtl="0">
              <a:lnSpc>
                <a:spcPct val="115000"/>
              </a:lnSpc>
              <a:spcBef>
                <a:spcPts val="0"/>
              </a:spcBef>
              <a:spcAft>
                <a:spcPts val="0"/>
              </a:spcAft>
              <a:buClr>
                <a:schemeClr val="dk1"/>
              </a:buClr>
              <a:buSzPts val="1100"/>
              <a:buFont typeface="Arial"/>
              <a:buNone/>
            </a:pPr>
            <a:endParaRPr sz="1400" dirty="0">
              <a:solidFill>
                <a:srgbClr val="E5E5E5"/>
              </a:solidFill>
              <a:latin typeface="Cambria"/>
              <a:ea typeface="Cambria"/>
              <a:cs typeface="Cambria"/>
              <a:sym typeface="Cambria"/>
            </a:endParaRPr>
          </a:p>
        </p:txBody>
      </p:sp>
      <p:sp>
        <p:nvSpPr>
          <p:cNvPr id="199" name="Google Shape;199;p21"/>
          <p:cNvSpPr txBox="1">
            <a:spLocks noGrp="1"/>
          </p:cNvSpPr>
          <p:nvPr>
            <p:ph type="sldNum" idx="12"/>
          </p:nvPr>
        </p:nvSpPr>
        <p:spPr>
          <a:xfrm>
            <a:off x="0" y="4799800"/>
            <a:ext cx="385800" cy="343800"/>
          </a:xfrm>
          <a:prstGeom prst="rect">
            <a:avLst/>
          </a:prstGeom>
          <a:solidFill>
            <a:srgbClr val="363636"/>
          </a:solidFill>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sz="1200" smtClean="0">
                <a:solidFill>
                  <a:srgbClr val="E5E5E5"/>
                </a:solidFill>
                <a:latin typeface="Cambria"/>
                <a:ea typeface="Cambria"/>
                <a:cs typeface="Cambria"/>
                <a:sym typeface="Cambria"/>
              </a:rPr>
              <a:t>3</a:t>
            </a:fld>
            <a:endParaRPr sz="1200" dirty="0">
              <a:solidFill>
                <a:srgbClr val="E5E5E5"/>
              </a:solidFill>
              <a:latin typeface="Cambria"/>
              <a:ea typeface="Cambria"/>
              <a:cs typeface="Cambria"/>
              <a:sym typeface="Cambria"/>
            </a:endParaRPr>
          </a:p>
        </p:txBody>
      </p:sp>
      <p:pic>
        <p:nvPicPr>
          <p:cNvPr id="200" name="Google Shape;200;p21"/>
          <p:cNvPicPr preferRelativeResize="0"/>
          <p:nvPr/>
        </p:nvPicPr>
        <p:blipFill>
          <a:blip r:embed="rId5">
            <a:alphaModFix/>
          </a:blip>
          <a:stretch>
            <a:fillRect/>
          </a:stretch>
        </p:blipFill>
        <p:spPr>
          <a:xfrm>
            <a:off x="8134851" y="4034425"/>
            <a:ext cx="918575" cy="918575"/>
          </a:xfrm>
          <a:prstGeom prst="rect">
            <a:avLst/>
          </a:prstGeom>
          <a:noFill/>
          <a:ln>
            <a:noFill/>
          </a:ln>
        </p:spPr>
      </p:pic>
    </p:spTree>
    <p:extLst>
      <p:ext uri="{BB962C8B-B14F-4D97-AF65-F5344CB8AC3E}">
        <p14:creationId xmlns:p14="http://schemas.microsoft.com/office/powerpoint/2010/main" val="2944394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5"/>
          <p:cNvSpPr txBox="1">
            <a:spLocks noGrp="1"/>
          </p:cNvSpPr>
          <p:nvPr>
            <p:ph type="ctrTitle"/>
          </p:nvPr>
        </p:nvSpPr>
        <p:spPr>
          <a:xfrm>
            <a:off x="0" y="0"/>
            <a:ext cx="6397800" cy="904500"/>
          </a:xfrm>
          <a:prstGeom prst="rect">
            <a:avLst/>
          </a:prstGeom>
          <a:solidFill>
            <a:srgbClr val="CCA43B"/>
          </a:solidFill>
        </p:spPr>
        <p:txBody>
          <a:bodyPr spcFirstLastPara="1" wrap="square" lIns="91425" tIns="91425" rIns="91425" bIns="91425" anchor="ctr" anchorCtr="0">
            <a:noAutofit/>
          </a:bodyPr>
          <a:lstStyle/>
          <a:p>
            <a:pPr marL="0" lvl="0" indent="0" algn="ctr" rtl="0">
              <a:spcBef>
                <a:spcPts val="0"/>
              </a:spcBef>
              <a:spcAft>
                <a:spcPts val="0"/>
              </a:spcAft>
              <a:buNone/>
            </a:pPr>
            <a:r>
              <a:rPr lang="en" sz="2200" b="1" dirty="0">
                <a:solidFill>
                  <a:srgbClr val="242F40"/>
                </a:solidFill>
                <a:latin typeface="Cambria"/>
                <a:ea typeface="Cambria"/>
                <a:cs typeface="Cambria"/>
                <a:sym typeface="Cambria"/>
              </a:rPr>
              <a:t>Tens un pla? Activa el teu pla de voluntariat</a:t>
            </a:r>
            <a:endParaRPr sz="2200" b="1" dirty="0">
              <a:solidFill>
                <a:srgbClr val="242F40"/>
              </a:solidFill>
              <a:latin typeface="Cambria"/>
              <a:ea typeface="Cambria"/>
              <a:cs typeface="Cambria"/>
              <a:sym typeface="Cambria"/>
            </a:endParaRPr>
          </a:p>
        </p:txBody>
      </p:sp>
      <p:sp>
        <p:nvSpPr>
          <p:cNvPr id="122" name="Google Shape;122;p15"/>
          <p:cNvSpPr txBox="1"/>
          <p:nvPr/>
        </p:nvSpPr>
        <p:spPr>
          <a:xfrm>
            <a:off x="578875" y="904500"/>
            <a:ext cx="5674200" cy="3895200"/>
          </a:xfrm>
          <a:prstGeom prst="rect">
            <a:avLst/>
          </a:prstGeom>
          <a:noFill/>
          <a:ln>
            <a:noFill/>
          </a:ln>
        </p:spPr>
        <p:txBody>
          <a:bodyPr spcFirstLastPara="1" wrap="square" lIns="91425" tIns="91425" rIns="91425" bIns="91425" anchor="ctr" anchorCtr="0">
            <a:noAutofit/>
          </a:bodyPr>
          <a:lstStyle/>
          <a:p>
            <a:pPr marL="457200" lvl="0" indent="-317500" algn="l" rtl="0">
              <a:lnSpc>
                <a:spcPct val="115000"/>
              </a:lnSpc>
              <a:spcBef>
                <a:spcPts val="1000"/>
              </a:spcBef>
              <a:spcAft>
                <a:spcPts val="0"/>
              </a:spcAft>
              <a:buClr>
                <a:srgbClr val="363636"/>
              </a:buClr>
              <a:buSzPts val="1400"/>
              <a:buFont typeface="Cambria"/>
              <a:buChar char="●"/>
            </a:pPr>
            <a:r>
              <a:rPr lang="en" dirty="0" smtClean="0">
                <a:solidFill>
                  <a:srgbClr val="363636"/>
                </a:solidFill>
                <a:latin typeface="Cambria"/>
                <a:ea typeface="Cambria"/>
                <a:cs typeface="Cambria"/>
                <a:sym typeface="Cambria"/>
              </a:rPr>
              <a:t>Elaboram </a:t>
            </a:r>
            <a:r>
              <a:rPr lang="en" dirty="0">
                <a:solidFill>
                  <a:srgbClr val="363636"/>
                </a:solidFill>
                <a:latin typeface="Cambria"/>
                <a:ea typeface="Cambria"/>
                <a:cs typeface="Cambria"/>
                <a:sym typeface="Cambria"/>
              </a:rPr>
              <a:t>un </a:t>
            </a:r>
            <a:r>
              <a:rPr lang="en" dirty="0" smtClean="0">
                <a:solidFill>
                  <a:srgbClr val="363636"/>
                </a:solidFill>
                <a:latin typeface="Cambria"/>
                <a:ea typeface="Cambria"/>
                <a:cs typeface="Cambria"/>
                <a:sym typeface="Cambria"/>
              </a:rPr>
              <a:t>pla </a:t>
            </a:r>
            <a:r>
              <a:rPr lang="en" dirty="0">
                <a:solidFill>
                  <a:srgbClr val="363636"/>
                </a:solidFill>
                <a:latin typeface="Cambria"/>
                <a:ea typeface="Cambria"/>
                <a:cs typeface="Cambria"/>
                <a:sym typeface="Cambria"/>
              </a:rPr>
              <a:t>de voluntariat amb les </a:t>
            </a:r>
            <a:r>
              <a:rPr lang="en" dirty="0" smtClean="0">
                <a:solidFill>
                  <a:srgbClr val="363636"/>
                </a:solidFill>
                <a:latin typeface="Cambria"/>
                <a:ea typeface="Cambria"/>
                <a:cs typeface="Cambria"/>
                <a:sym typeface="Cambria"/>
              </a:rPr>
              <a:t>sis </a:t>
            </a:r>
            <a:r>
              <a:rPr lang="en" dirty="0">
                <a:solidFill>
                  <a:srgbClr val="363636"/>
                </a:solidFill>
                <a:latin typeface="Cambria"/>
                <a:ea typeface="Cambria"/>
                <a:cs typeface="Cambria"/>
                <a:sym typeface="Cambria"/>
              </a:rPr>
              <a:t>passes que recullen el </a:t>
            </a:r>
            <a:r>
              <a:rPr lang="en" b="1" dirty="0">
                <a:solidFill>
                  <a:srgbClr val="363636"/>
                </a:solidFill>
                <a:latin typeface="Cambria"/>
                <a:ea typeface="Cambria"/>
                <a:cs typeface="Cambria"/>
                <a:sym typeface="Cambria"/>
              </a:rPr>
              <a:t>cicle de la persona</a:t>
            </a:r>
            <a:r>
              <a:rPr lang="en" dirty="0">
                <a:solidFill>
                  <a:srgbClr val="363636"/>
                </a:solidFill>
                <a:latin typeface="Cambria"/>
                <a:ea typeface="Cambria"/>
                <a:cs typeface="Cambria"/>
                <a:sym typeface="Cambria"/>
              </a:rPr>
              <a:t> voluntària </a:t>
            </a:r>
            <a:r>
              <a:rPr lang="en" dirty="0" smtClean="0">
                <a:solidFill>
                  <a:srgbClr val="363636"/>
                </a:solidFill>
                <a:latin typeface="Cambria"/>
                <a:ea typeface="Cambria"/>
                <a:cs typeface="Cambria"/>
                <a:sym typeface="Cambria"/>
              </a:rPr>
              <a:t>al si de </a:t>
            </a:r>
            <a:r>
              <a:rPr lang="en" dirty="0">
                <a:solidFill>
                  <a:srgbClr val="363636"/>
                </a:solidFill>
                <a:latin typeface="Cambria"/>
                <a:ea typeface="Cambria"/>
                <a:cs typeface="Cambria"/>
                <a:sym typeface="Cambria"/>
              </a:rPr>
              <a:t>l’organització.</a:t>
            </a:r>
            <a:endParaRPr dirty="0">
              <a:solidFill>
                <a:srgbClr val="363636"/>
              </a:solidFill>
              <a:latin typeface="Cambria"/>
              <a:ea typeface="Cambria"/>
              <a:cs typeface="Cambria"/>
              <a:sym typeface="Cambria"/>
            </a:endParaRPr>
          </a:p>
          <a:p>
            <a:pPr marL="457200" lvl="0" indent="-317500" algn="l" rtl="0">
              <a:spcBef>
                <a:spcPts val="1000"/>
              </a:spcBef>
              <a:spcAft>
                <a:spcPts val="0"/>
              </a:spcAft>
              <a:buClr>
                <a:srgbClr val="363636"/>
              </a:buClr>
              <a:buSzPts val="1400"/>
              <a:buFont typeface="Cambria"/>
              <a:buChar char="●"/>
            </a:pPr>
            <a:r>
              <a:rPr lang="en" dirty="0">
                <a:solidFill>
                  <a:srgbClr val="363636"/>
                </a:solidFill>
                <a:latin typeface="Cambria"/>
                <a:ea typeface="Cambria"/>
                <a:cs typeface="Cambria"/>
                <a:sym typeface="Cambria"/>
              </a:rPr>
              <a:t>Una </a:t>
            </a:r>
            <a:r>
              <a:rPr lang="en" b="1" dirty="0">
                <a:solidFill>
                  <a:srgbClr val="363636"/>
                </a:solidFill>
                <a:latin typeface="Cambria"/>
                <a:ea typeface="Cambria"/>
                <a:cs typeface="Cambria"/>
                <a:sym typeface="Cambria"/>
              </a:rPr>
              <a:t>redacció </a:t>
            </a:r>
            <a:r>
              <a:rPr lang="en" b="1" dirty="0" smtClean="0">
                <a:solidFill>
                  <a:srgbClr val="363636"/>
                </a:solidFill>
                <a:latin typeface="Cambria"/>
                <a:ea typeface="Cambria"/>
                <a:cs typeface="Cambria"/>
                <a:sym typeface="Cambria"/>
              </a:rPr>
              <a:t>oberta</a:t>
            </a:r>
            <a:r>
              <a:rPr lang="en" dirty="0" smtClean="0">
                <a:solidFill>
                  <a:srgbClr val="363636"/>
                </a:solidFill>
                <a:latin typeface="Cambria"/>
                <a:ea typeface="Cambria"/>
                <a:cs typeface="Cambria"/>
                <a:sym typeface="Cambria"/>
              </a:rPr>
              <a:t> </a:t>
            </a:r>
            <a:r>
              <a:rPr lang="en" dirty="0">
                <a:solidFill>
                  <a:srgbClr val="363636"/>
                </a:solidFill>
                <a:latin typeface="Cambria"/>
                <a:ea typeface="Cambria"/>
                <a:cs typeface="Cambria"/>
                <a:sym typeface="Cambria"/>
              </a:rPr>
              <a:t>permet adequar-nos a situacions diverses sense </a:t>
            </a:r>
            <a:r>
              <a:rPr lang="en" dirty="0" smtClean="0">
                <a:solidFill>
                  <a:srgbClr val="363636"/>
                </a:solidFill>
                <a:latin typeface="Cambria"/>
                <a:ea typeface="Cambria"/>
                <a:cs typeface="Cambria"/>
                <a:sym typeface="Cambria"/>
              </a:rPr>
              <a:t>sortir-ne </a:t>
            </a:r>
            <a:r>
              <a:rPr lang="en" dirty="0">
                <a:solidFill>
                  <a:srgbClr val="363636"/>
                </a:solidFill>
                <a:latin typeface="Cambria"/>
                <a:ea typeface="Cambria"/>
                <a:cs typeface="Cambria"/>
                <a:sym typeface="Cambria"/>
              </a:rPr>
              <a:t>gaire.</a:t>
            </a:r>
            <a:endParaRPr dirty="0">
              <a:solidFill>
                <a:srgbClr val="363636"/>
              </a:solidFill>
              <a:latin typeface="Cambria"/>
              <a:ea typeface="Cambria"/>
              <a:cs typeface="Cambria"/>
              <a:sym typeface="Cambria"/>
            </a:endParaRPr>
          </a:p>
          <a:p>
            <a:pPr marL="457200" lvl="0" indent="-317500" algn="l" rtl="0">
              <a:spcBef>
                <a:spcPts val="1000"/>
              </a:spcBef>
              <a:spcAft>
                <a:spcPts val="0"/>
              </a:spcAft>
              <a:buClr>
                <a:srgbClr val="363636"/>
              </a:buClr>
              <a:buSzPts val="1400"/>
              <a:buFont typeface="Cambria"/>
              <a:buChar char="●"/>
            </a:pPr>
            <a:r>
              <a:rPr lang="en" dirty="0">
                <a:solidFill>
                  <a:srgbClr val="363636"/>
                </a:solidFill>
                <a:latin typeface="Cambria"/>
                <a:ea typeface="Cambria"/>
                <a:cs typeface="Cambria"/>
                <a:sym typeface="Cambria"/>
              </a:rPr>
              <a:t>El </a:t>
            </a:r>
            <a:r>
              <a:rPr lang="en" dirty="0" smtClean="0">
                <a:solidFill>
                  <a:srgbClr val="363636"/>
                </a:solidFill>
                <a:latin typeface="Cambria"/>
                <a:ea typeface="Cambria"/>
                <a:cs typeface="Cambria"/>
                <a:sym typeface="Cambria"/>
              </a:rPr>
              <a:t>pla </a:t>
            </a:r>
            <a:r>
              <a:rPr lang="en" dirty="0">
                <a:solidFill>
                  <a:srgbClr val="363636"/>
                </a:solidFill>
                <a:latin typeface="Cambria"/>
                <a:ea typeface="Cambria"/>
                <a:cs typeface="Cambria"/>
                <a:sym typeface="Cambria"/>
              </a:rPr>
              <a:t>és una </a:t>
            </a:r>
            <a:r>
              <a:rPr lang="en" b="1" dirty="0">
                <a:solidFill>
                  <a:srgbClr val="363636"/>
                </a:solidFill>
                <a:latin typeface="Cambria"/>
                <a:ea typeface="Cambria"/>
                <a:cs typeface="Cambria"/>
                <a:sym typeface="Cambria"/>
              </a:rPr>
              <a:t>eina de reflexió</a:t>
            </a:r>
            <a:r>
              <a:rPr lang="en" dirty="0">
                <a:solidFill>
                  <a:srgbClr val="363636"/>
                </a:solidFill>
                <a:latin typeface="Cambria"/>
                <a:ea typeface="Cambria"/>
                <a:cs typeface="Cambria"/>
                <a:sym typeface="Cambria"/>
              </a:rPr>
              <a:t>. L’experiència es desenvolupa amb la pràctica.</a:t>
            </a:r>
            <a:endParaRPr dirty="0">
              <a:solidFill>
                <a:srgbClr val="363636"/>
              </a:solidFill>
              <a:latin typeface="Cambria"/>
              <a:ea typeface="Cambria"/>
              <a:cs typeface="Cambria"/>
              <a:sym typeface="Cambria"/>
            </a:endParaRPr>
          </a:p>
          <a:p>
            <a:pPr marL="457200" lvl="0" indent="-317500" algn="l" rtl="0">
              <a:spcBef>
                <a:spcPts val="1000"/>
              </a:spcBef>
              <a:spcAft>
                <a:spcPts val="0"/>
              </a:spcAft>
              <a:buClr>
                <a:srgbClr val="363636"/>
              </a:buClr>
              <a:buSzPts val="1400"/>
              <a:buFont typeface="Cambria"/>
              <a:buChar char="●"/>
            </a:pPr>
            <a:r>
              <a:rPr lang="en" dirty="0">
                <a:solidFill>
                  <a:srgbClr val="363636"/>
                </a:solidFill>
                <a:latin typeface="Cambria"/>
                <a:ea typeface="Cambria"/>
                <a:cs typeface="Cambria"/>
                <a:sym typeface="Cambria"/>
              </a:rPr>
              <a:t>Avaluar el </a:t>
            </a:r>
            <a:r>
              <a:rPr lang="en" dirty="0" smtClean="0">
                <a:solidFill>
                  <a:srgbClr val="363636"/>
                </a:solidFill>
                <a:latin typeface="Cambria"/>
                <a:ea typeface="Cambria"/>
                <a:cs typeface="Cambria"/>
                <a:sym typeface="Cambria"/>
              </a:rPr>
              <a:t>pla </a:t>
            </a:r>
            <a:r>
              <a:rPr lang="en" dirty="0">
                <a:solidFill>
                  <a:srgbClr val="363636"/>
                </a:solidFill>
                <a:latin typeface="Cambria"/>
                <a:ea typeface="Cambria"/>
                <a:cs typeface="Cambria"/>
                <a:sym typeface="Cambria"/>
              </a:rPr>
              <a:t>anualment ens permet </a:t>
            </a:r>
            <a:r>
              <a:rPr lang="en" b="1" dirty="0">
                <a:solidFill>
                  <a:srgbClr val="363636"/>
                </a:solidFill>
                <a:latin typeface="Cambria"/>
                <a:ea typeface="Cambria"/>
                <a:cs typeface="Cambria"/>
                <a:sym typeface="Cambria"/>
              </a:rPr>
              <a:t>alinear-lo amb la pràctica</a:t>
            </a:r>
            <a:r>
              <a:rPr lang="en" dirty="0">
                <a:solidFill>
                  <a:srgbClr val="363636"/>
                </a:solidFill>
                <a:latin typeface="Cambria"/>
                <a:ea typeface="Cambria"/>
                <a:cs typeface="Cambria"/>
                <a:sym typeface="Cambria"/>
              </a:rPr>
              <a:t> de </a:t>
            </a:r>
            <a:r>
              <a:rPr lang="en" dirty="0" smtClean="0">
                <a:solidFill>
                  <a:srgbClr val="363636"/>
                </a:solidFill>
                <a:latin typeface="Cambria"/>
                <a:ea typeface="Cambria"/>
                <a:cs typeface="Cambria"/>
                <a:sym typeface="Cambria"/>
              </a:rPr>
              <a:t>l’entitat, </a:t>
            </a:r>
            <a:r>
              <a:rPr lang="en" dirty="0">
                <a:solidFill>
                  <a:srgbClr val="363636"/>
                </a:solidFill>
                <a:latin typeface="Cambria"/>
                <a:ea typeface="Cambria"/>
                <a:cs typeface="Cambria"/>
                <a:sym typeface="Cambria"/>
              </a:rPr>
              <a:t>i viceversa.</a:t>
            </a:r>
            <a:endParaRPr dirty="0">
              <a:solidFill>
                <a:srgbClr val="363636"/>
              </a:solidFill>
              <a:latin typeface="Cambria"/>
              <a:ea typeface="Cambria"/>
              <a:cs typeface="Cambria"/>
              <a:sym typeface="Cambria"/>
            </a:endParaRPr>
          </a:p>
          <a:p>
            <a:pPr marL="457200" lvl="0" indent="-317500" algn="l" rtl="0">
              <a:spcBef>
                <a:spcPts val="1000"/>
              </a:spcBef>
              <a:spcAft>
                <a:spcPts val="0"/>
              </a:spcAft>
              <a:buClr>
                <a:srgbClr val="363636"/>
              </a:buClr>
              <a:buSzPts val="1400"/>
              <a:buFont typeface="Cambria"/>
              <a:buChar char="●"/>
            </a:pPr>
            <a:r>
              <a:rPr lang="en" dirty="0">
                <a:solidFill>
                  <a:srgbClr val="363636"/>
                </a:solidFill>
                <a:latin typeface="Cambria"/>
                <a:ea typeface="Cambria"/>
                <a:cs typeface="Cambria"/>
                <a:sym typeface="Cambria"/>
              </a:rPr>
              <a:t>Aprofitem les xarxes </a:t>
            </a:r>
            <a:r>
              <a:rPr lang="en" dirty="0" smtClean="0">
                <a:solidFill>
                  <a:srgbClr val="363636"/>
                </a:solidFill>
                <a:latin typeface="Cambria"/>
                <a:ea typeface="Cambria"/>
                <a:cs typeface="Cambria"/>
                <a:sym typeface="Cambria"/>
              </a:rPr>
              <a:t>de les quals formam part; </a:t>
            </a:r>
            <a:r>
              <a:rPr lang="en" b="1" dirty="0">
                <a:solidFill>
                  <a:srgbClr val="363636"/>
                </a:solidFill>
                <a:latin typeface="Cambria"/>
                <a:ea typeface="Cambria"/>
                <a:cs typeface="Cambria"/>
                <a:sym typeface="Cambria"/>
              </a:rPr>
              <a:t>copiem allò que funciona</a:t>
            </a:r>
            <a:r>
              <a:rPr lang="en" dirty="0">
                <a:solidFill>
                  <a:srgbClr val="363636"/>
                </a:solidFill>
                <a:latin typeface="Cambria"/>
                <a:ea typeface="Cambria"/>
                <a:cs typeface="Cambria"/>
                <a:sym typeface="Cambria"/>
              </a:rPr>
              <a:t>.</a:t>
            </a:r>
            <a:endParaRPr dirty="0">
              <a:solidFill>
                <a:srgbClr val="363636"/>
              </a:solidFill>
              <a:latin typeface="Cambria"/>
              <a:ea typeface="Cambria"/>
              <a:cs typeface="Cambria"/>
              <a:sym typeface="Cambria"/>
            </a:endParaRPr>
          </a:p>
        </p:txBody>
      </p:sp>
      <p:sp>
        <p:nvSpPr>
          <p:cNvPr id="123" name="Google Shape;123;p15"/>
          <p:cNvSpPr txBox="1">
            <a:spLocks noGrp="1"/>
          </p:cNvSpPr>
          <p:nvPr>
            <p:ph type="subTitle" idx="1"/>
          </p:nvPr>
        </p:nvSpPr>
        <p:spPr>
          <a:xfrm>
            <a:off x="6397800" y="0"/>
            <a:ext cx="2746200" cy="904500"/>
          </a:xfrm>
          <a:prstGeom prst="rect">
            <a:avLst/>
          </a:prstGeom>
          <a:solidFill>
            <a:srgbClr val="E5E5E5"/>
          </a:solidFill>
        </p:spPr>
        <p:txBody>
          <a:bodyPr spcFirstLastPara="1" wrap="square" lIns="91425" tIns="91425" rIns="91425" bIns="91425" anchor="ctr" anchorCtr="0">
            <a:noAutofit/>
          </a:bodyPr>
          <a:lstStyle/>
          <a:p>
            <a:pPr marL="0" lvl="0" indent="0" algn="ctr" rtl="0">
              <a:spcBef>
                <a:spcPts val="0"/>
              </a:spcBef>
              <a:spcAft>
                <a:spcPts val="0"/>
              </a:spcAft>
              <a:buNone/>
            </a:pPr>
            <a:r>
              <a:rPr lang="en" sz="1500" b="1" dirty="0">
                <a:solidFill>
                  <a:srgbClr val="242F40"/>
                </a:solidFill>
                <a:latin typeface="Cambria"/>
                <a:ea typeface="Cambria"/>
                <a:cs typeface="Cambria"/>
                <a:sym typeface="Cambria"/>
              </a:rPr>
              <a:t>Xavier Torrens</a:t>
            </a:r>
            <a:r>
              <a:rPr lang="en" sz="1500" dirty="0">
                <a:solidFill>
                  <a:srgbClr val="242F40"/>
                </a:solidFill>
                <a:latin typeface="Cambria"/>
                <a:ea typeface="Cambria"/>
                <a:cs typeface="Cambria"/>
                <a:sym typeface="Cambria"/>
              </a:rPr>
              <a:t> | Espiral</a:t>
            </a:r>
            <a:endParaRPr sz="1500" dirty="0">
              <a:solidFill>
                <a:srgbClr val="242F40"/>
              </a:solidFill>
              <a:latin typeface="Cambria"/>
              <a:ea typeface="Cambria"/>
              <a:cs typeface="Cambria"/>
              <a:sym typeface="Cambria"/>
            </a:endParaRPr>
          </a:p>
        </p:txBody>
      </p:sp>
      <p:pic>
        <p:nvPicPr>
          <p:cNvPr id="124" name="Google Shape;124;p15"/>
          <p:cNvPicPr preferRelativeResize="0"/>
          <p:nvPr/>
        </p:nvPicPr>
        <p:blipFill>
          <a:blip r:embed="rId3">
            <a:alphaModFix/>
          </a:blip>
          <a:stretch>
            <a:fillRect/>
          </a:stretch>
        </p:blipFill>
        <p:spPr>
          <a:xfrm>
            <a:off x="8791575" y="4791075"/>
            <a:ext cx="352424" cy="352424"/>
          </a:xfrm>
          <a:prstGeom prst="rect">
            <a:avLst/>
          </a:prstGeom>
          <a:noFill/>
          <a:ln>
            <a:noFill/>
          </a:ln>
        </p:spPr>
      </p:pic>
      <p:sp>
        <p:nvSpPr>
          <p:cNvPr id="125" name="Google Shape;125;p15"/>
          <p:cNvSpPr txBox="1"/>
          <p:nvPr/>
        </p:nvSpPr>
        <p:spPr>
          <a:xfrm>
            <a:off x="0" y="4799800"/>
            <a:ext cx="8791500" cy="352500"/>
          </a:xfrm>
          <a:prstGeom prst="rect">
            <a:avLst/>
          </a:prstGeom>
          <a:solidFill>
            <a:srgbClr val="E5E5E5"/>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000">
              <a:latin typeface="Cambria"/>
              <a:ea typeface="Cambria"/>
              <a:cs typeface="Cambria"/>
              <a:sym typeface="Cambria"/>
            </a:endParaRPr>
          </a:p>
        </p:txBody>
      </p:sp>
      <p:sp>
        <p:nvSpPr>
          <p:cNvPr id="126" name="Google Shape;126;p15"/>
          <p:cNvSpPr txBox="1">
            <a:spLocks noGrp="1"/>
          </p:cNvSpPr>
          <p:nvPr>
            <p:ph type="subTitle" idx="1"/>
          </p:nvPr>
        </p:nvSpPr>
        <p:spPr>
          <a:xfrm>
            <a:off x="6454525" y="1020000"/>
            <a:ext cx="2598900" cy="3679800"/>
          </a:xfrm>
          <a:prstGeom prst="rect">
            <a:avLst/>
          </a:prstGeom>
          <a:solidFill>
            <a:srgbClr val="242F40"/>
          </a:solidFill>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1000"/>
              </a:spcAft>
              <a:buNone/>
            </a:pPr>
            <a:r>
              <a:rPr lang="en" sz="1900" b="1" dirty="0" smtClean="0">
                <a:solidFill>
                  <a:srgbClr val="F3F3F3"/>
                </a:solidFill>
                <a:latin typeface="Cambria"/>
                <a:ea typeface="Cambria"/>
                <a:cs typeface="Cambria"/>
                <a:sym typeface="Cambria"/>
              </a:rPr>
              <a:t>«Podem </a:t>
            </a:r>
            <a:r>
              <a:rPr lang="en" sz="1900" b="1" dirty="0">
                <a:solidFill>
                  <a:srgbClr val="F3F3F3"/>
                </a:solidFill>
                <a:latin typeface="Cambria"/>
                <a:ea typeface="Cambria"/>
                <a:cs typeface="Cambria"/>
                <a:sym typeface="Cambria"/>
              </a:rPr>
              <a:t>assegurar la utilitat del </a:t>
            </a:r>
            <a:r>
              <a:rPr lang="en" sz="1900" b="1" dirty="0" smtClean="0">
                <a:solidFill>
                  <a:srgbClr val="F3F3F3"/>
                </a:solidFill>
                <a:latin typeface="Cambria"/>
                <a:ea typeface="Cambria"/>
                <a:cs typeface="Cambria"/>
                <a:sym typeface="Cambria"/>
              </a:rPr>
              <a:t>pla </a:t>
            </a:r>
            <a:r>
              <a:rPr lang="en" sz="1900" b="1" dirty="0">
                <a:solidFill>
                  <a:srgbClr val="F3F3F3"/>
                </a:solidFill>
                <a:latin typeface="Cambria"/>
                <a:ea typeface="Cambria"/>
                <a:cs typeface="Cambria"/>
                <a:sym typeface="Cambria"/>
              </a:rPr>
              <a:t>fent que sigui realista </a:t>
            </a:r>
            <a:r>
              <a:rPr lang="ca-ES" sz="1900" b="1" dirty="0" smtClean="0">
                <a:solidFill>
                  <a:srgbClr val="F3F3F3"/>
                </a:solidFill>
                <a:latin typeface="Cambria"/>
                <a:ea typeface="Cambria"/>
                <a:cs typeface="Cambria"/>
                <a:sym typeface="Cambria"/>
              </a:rPr>
              <a:t>i</a:t>
            </a:r>
            <a:r>
              <a:rPr lang="en" sz="1900" b="1" dirty="0" smtClean="0">
                <a:solidFill>
                  <a:srgbClr val="F3F3F3"/>
                </a:solidFill>
                <a:latin typeface="Cambria"/>
                <a:ea typeface="Cambria"/>
                <a:cs typeface="Cambria"/>
                <a:sym typeface="Cambria"/>
              </a:rPr>
              <a:t> que </a:t>
            </a:r>
            <a:r>
              <a:rPr lang="en" sz="1900" b="1" dirty="0">
                <a:solidFill>
                  <a:srgbClr val="F3F3F3"/>
                </a:solidFill>
                <a:latin typeface="Cambria"/>
                <a:ea typeface="Cambria"/>
                <a:cs typeface="Cambria"/>
                <a:sym typeface="Cambria"/>
              </a:rPr>
              <a:t>reculli allò que fem i com ho </a:t>
            </a:r>
            <a:r>
              <a:rPr lang="en" sz="1900" b="1" dirty="0" smtClean="0">
                <a:solidFill>
                  <a:srgbClr val="F3F3F3"/>
                </a:solidFill>
                <a:latin typeface="Cambria"/>
                <a:ea typeface="Cambria"/>
                <a:cs typeface="Cambria"/>
                <a:sym typeface="Cambria"/>
              </a:rPr>
              <a:t>fem»</a:t>
            </a:r>
            <a:endParaRPr sz="2500" b="1" dirty="0">
              <a:solidFill>
                <a:srgbClr val="F3F3F3"/>
              </a:solidFill>
              <a:latin typeface="Cambria"/>
              <a:ea typeface="Cambria"/>
              <a:cs typeface="Cambria"/>
              <a:sym typeface="Cambria"/>
            </a:endParaRPr>
          </a:p>
        </p:txBody>
      </p:sp>
      <p:sp>
        <p:nvSpPr>
          <p:cNvPr id="127" name="Google Shape;127;p15"/>
          <p:cNvSpPr txBox="1">
            <a:spLocks noGrp="1"/>
          </p:cNvSpPr>
          <p:nvPr>
            <p:ph type="sldNum" idx="12"/>
          </p:nvPr>
        </p:nvSpPr>
        <p:spPr>
          <a:xfrm>
            <a:off x="0" y="4799800"/>
            <a:ext cx="385800" cy="343800"/>
          </a:xfrm>
          <a:prstGeom prst="rect">
            <a:avLst/>
          </a:prstGeom>
          <a:solidFill>
            <a:srgbClr val="363636"/>
          </a:solidFill>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sz="1200">
                <a:solidFill>
                  <a:srgbClr val="E5E5E5"/>
                </a:solidFill>
                <a:latin typeface="Cambria"/>
                <a:ea typeface="Cambria"/>
                <a:cs typeface="Cambria"/>
                <a:sym typeface="Cambria"/>
              </a:rPr>
              <a:t>4</a:t>
            </a:fld>
            <a:endParaRPr sz="1200">
              <a:solidFill>
                <a:srgbClr val="E5E5E5"/>
              </a:solidFill>
              <a:latin typeface="Cambria"/>
              <a:ea typeface="Cambria"/>
              <a:cs typeface="Cambria"/>
              <a:sym typeface="Cambria"/>
            </a:endParaRPr>
          </a:p>
        </p:txBody>
      </p:sp>
      <p:pic>
        <p:nvPicPr>
          <p:cNvPr id="128" name="Google Shape;128;p15"/>
          <p:cNvPicPr preferRelativeResize="0"/>
          <p:nvPr/>
        </p:nvPicPr>
        <p:blipFill>
          <a:blip r:embed="rId4">
            <a:alphaModFix/>
          </a:blip>
          <a:stretch>
            <a:fillRect/>
          </a:stretch>
        </p:blipFill>
        <p:spPr>
          <a:xfrm>
            <a:off x="8134851" y="4034425"/>
            <a:ext cx="918575" cy="9185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6"/>
          <p:cNvSpPr txBox="1">
            <a:spLocks noGrp="1"/>
          </p:cNvSpPr>
          <p:nvPr>
            <p:ph type="ctrTitle"/>
          </p:nvPr>
        </p:nvSpPr>
        <p:spPr>
          <a:xfrm>
            <a:off x="0" y="0"/>
            <a:ext cx="6397800" cy="904500"/>
          </a:xfrm>
          <a:prstGeom prst="rect">
            <a:avLst/>
          </a:prstGeom>
          <a:solidFill>
            <a:srgbClr val="CCA43B"/>
          </a:solidFill>
        </p:spPr>
        <p:txBody>
          <a:bodyPr spcFirstLastPara="1" wrap="square" lIns="91425" tIns="91425" rIns="91425" bIns="91425" anchor="ctr" anchorCtr="0">
            <a:noAutofit/>
          </a:bodyPr>
          <a:lstStyle/>
          <a:p>
            <a:pPr marL="0" lvl="0" indent="0" algn="ctr" rtl="0">
              <a:spcBef>
                <a:spcPts val="0"/>
              </a:spcBef>
              <a:spcAft>
                <a:spcPts val="0"/>
              </a:spcAft>
              <a:buNone/>
            </a:pPr>
            <a:r>
              <a:rPr lang="en" sz="2000" b="1">
                <a:solidFill>
                  <a:srgbClr val="242F40"/>
                </a:solidFill>
                <a:latin typeface="Cambria"/>
                <a:ea typeface="Cambria"/>
                <a:cs typeface="Cambria"/>
                <a:sym typeface="Cambria"/>
              </a:rPr>
              <a:t>Crea el programa de voluntariat de la teva entitat</a:t>
            </a:r>
            <a:endParaRPr sz="1900" b="1">
              <a:solidFill>
                <a:srgbClr val="242F40"/>
              </a:solidFill>
              <a:latin typeface="Cambria"/>
              <a:ea typeface="Cambria"/>
              <a:cs typeface="Cambria"/>
              <a:sym typeface="Cambria"/>
            </a:endParaRPr>
          </a:p>
        </p:txBody>
      </p:sp>
      <p:sp>
        <p:nvSpPr>
          <p:cNvPr id="134" name="Google Shape;134;p16"/>
          <p:cNvSpPr txBox="1">
            <a:spLocks noGrp="1"/>
          </p:cNvSpPr>
          <p:nvPr>
            <p:ph type="subTitle" idx="1"/>
          </p:nvPr>
        </p:nvSpPr>
        <p:spPr>
          <a:xfrm>
            <a:off x="6397800" y="0"/>
            <a:ext cx="2746200" cy="904500"/>
          </a:xfrm>
          <a:prstGeom prst="rect">
            <a:avLst/>
          </a:prstGeom>
          <a:solidFill>
            <a:srgbClr val="E5E5E5"/>
          </a:solidFill>
        </p:spPr>
        <p:txBody>
          <a:bodyPr spcFirstLastPara="1" wrap="square" lIns="91425" tIns="91425" rIns="91425" bIns="91425" anchor="ctr" anchorCtr="0">
            <a:noAutofit/>
          </a:bodyPr>
          <a:lstStyle/>
          <a:p>
            <a:pPr marL="0" lvl="0" indent="0" algn="ctr" rtl="0">
              <a:spcBef>
                <a:spcPts val="0"/>
              </a:spcBef>
              <a:spcAft>
                <a:spcPts val="0"/>
              </a:spcAft>
              <a:buNone/>
            </a:pPr>
            <a:r>
              <a:rPr lang="en" sz="1500" b="1" dirty="0">
                <a:solidFill>
                  <a:srgbClr val="242F40"/>
                </a:solidFill>
                <a:latin typeface="Cambria"/>
                <a:ea typeface="Cambria"/>
                <a:cs typeface="Cambria"/>
                <a:sym typeface="Cambria"/>
              </a:rPr>
              <a:t>Gerard Mas i Joan Miquel Cañellas</a:t>
            </a:r>
            <a:r>
              <a:rPr lang="en" sz="1500" dirty="0">
                <a:solidFill>
                  <a:srgbClr val="242F40"/>
                </a:solidFill>
                <a:latin typeface="Cambria"/>
                <a:ea typeface="Cambria"/>
                <a:cs typeface="Cambria"/>
                <a:sym typeface="Cambria"/>
              </a:rPr>
              <a:t> | PLAVIB</a:t>
            </a:r>
            <a:endParaRPr sz="1500" dirty="0">
              <a:solidFill>
                <a:srgbClr val="242F40"/>
              </a:solidFill>
              <a:latin typeface="Cambria"/>
              <a:ea typeface="Cambria"/>
              <a:cs typeface="Cambria"/>
              <a:sym typeface="Cambria"/>
            </a:endParaRPr>
          </a:p>
        </p:txBody>
      </p:sp>
      <p:sp>
        <p:nvSpPr>
          <p:cNvPr id="135" name="Google Shape;135;p16"/>
          <p:cNvSpPr txBox="1"/>
          <p:nvPr/>
        </p:nvSpPr>
        <p:spPr>
          <a:xfrm>
            <a:off x="578875" y="904500"/>
            <a:ext cx="5674200" cy="3895200"/>
          </a:xfrm>
          <a:prstGeom prst="rect">
            <a:avLst/>
          </a:prstGeom>
          <a:noFill/>
          <a:ln>
            <a:noFill/>
          </a:ln>
        </p:spPr>
        <p:txBody>
          <a:bodyPr spcFirstLastPara="1" wrap="square" lIns="91425" tIns="91425" rIns="91425" bIns="91425" anchor="ctr" anchorCtr="0">
            <a:noAutofit/>
          </a:bodyPr>
          <a:lstStyle/>
          <a:p>
            <a:pPr marL="457200" lvl="0" indent="-317500" algn="l" rtl="0">
              <a:lnSpc>
                <a:spcPct val="115000"/>
              </a:lnSpc>
              <a:spcBef>
                <a:spcPts val="0"/>
              </a:spcBef>
              <a:spcAft>
                <a:spcPts val="0"/>
              </a:spcAft>
              <a:buClr>
                <a:srgbClr val="363636"/>
              </a:buClr>
              <a:buSzPts val="1400"/>
              <a:buFont typeface="Cambria"/>
              <a:buChar char="●"/>
            </a:pPr>
            <a:r>
              <a:rPr lang="ca-ES" dirty="0" smtClean="0">
                <a:solidFill>
                  <a:schemeClr val="dk1"/>
                </a:solidFill>
                <a:latin typeface="Cambria"/>
                <a:ea typeface="Cambria"/>
                <a:cs typeface="Cambria"/>
                <a:sym typeface="Cambria"/>
              </a:rPr>
              <a:t>Els nivells de concreció recollits per la normativa ajuden a diferenciar el programa del pla.</a:t>
            </a:r>
          </a:p>
          <a:p>
            <a:pPr marL="457200" lvl="0" indent="-317500" algn="l" rtl="0">
              <a:lnSpc>
                <a:spcPct val="115000"/>
              </a:lnSpc>
              <a:spcBef>
                <a:spcPts val="1000"/>
              </a:spcBef>
              <a:spcAft>
                <a:spcPts val="0"/>
              </a:spcAft>
              <a:buClr>
                <a:srgbClr val="363636"/>
              </a:buClr>
              <a:buSzPts val="1400"/>
              <a:buFont typeface="Cambria"/>
              <a:buChar char="●"/>
            </a:pPr>
            <a:r>
              <a:rPr lang="ca-ES" dirty="0" smtClean="0">
                <a:solidFill>
                  <a:schemeClr val="dk1"/>
                </a:solidFill>
                <a:latin typeface="Cambria"/>
                <a:ea typeface="Cambria"/>
                <a:cs typeface="Cambria"/>
                <a:sym typeface="Cambria"/>
              </a:rPr>
              <a:t>Els objectius han de ser clars, realistes, avaluables i coneguts per les persones voluntàries.</a:t>
            </a:r>
          </a:p>
          <a:p>
            <a:pPr marL="457200" lvl="0" indent="-317500" algn="l" rtl="0">
              <a:lnSpc>
                <a:spcPct val="115000"/>
              </a:lnSpc>
              <a:spcBef>
                <a:spcPts val="1000"/>
              </a:spcBef>
              <a:spcAft>
                <a:spcPts val="0"/>
              </a:spcAft>
              <a:buClr>
                <a:srgbClr val="363636"/>
              </a:buClr>
              <a:buSzPts val="1400"/>
              <a:buFont typeface="Cambria"/>
              <a:buChar char="●"/>
            </a:pPr>
            <a:r>
              <a:rPr lang="ca-ES" dirty="0" smtClean="0">
                <a:solidFill>
                  <a:schemeClr val="dk1"/>
                </a:solidFill>
                <a:latin typeface="Cambria"/>
                <a:ea typeface="Cambria"/>
                <a:cs typeface="Cambria"/>
                <a:sym typeface="Cambria"/>
              </a:rPr>
              <a:t>És molt important </a:t>
            </a:r>
            <a:r>
              <a:rPr lang="ca-ES" b="1" dirty="0" smtClean="0">
                <a:solidFill>
                  <a:schemeClr val="dk1"/>
                </a:solidFill>
                <a:latin typeface="Cambria"/>
                <a:ea typeface="Cambria"/>
                <a:cs typeface="Cambria"/>
                <a:sym typeface="Cambria"/>
              </a:rPr>
              <a:t>adaptar el programa a la diversitat</a:t>
            </a:r>
            <a:r>
              <a:rPr lang="ca-ES" dirty="0" smtClean="0">
                <a:solidFill>
                  <a:schemeClr val="dk1"/>
                </a:solidFill>
                <a:latin typeface="Cambria"/>
                <a:ea typeface="Cambria"/>
                <a:cs typeface="Cambria"/>
                <a:sym typeface="Cambria"/>
              </a:rPr>
              <a:t>:</a:t>
            </a:r>
          </a:p>
          <a:p>
            <a:pPr marL="914400" lvl="1" indent="-317500" algn="l" rtl="0">
              <a:lnSpc>
                <a:spcPct val="115000"/>
              </a:lnSpc>
              <a:spcBef>
                <a:spcPts val="1000"/>
              </a:spcBef>
              <a:spcAft>
                <a:spcPts val="0"/>
              </a:spcAft>
              <a:buClr>
                <a:srgbClr val="363636"/>
              </a:buClr>
              <a:buSzPts val="1400"/>
              <a:buFont typeface="Cambria"/>
              <a:buChar char="○"/>
            </a:pPr>
            <a:r>
              <a:rPr lang="ca-ES" b="1" dirty="0" smtClean="0">
                <a:solidFill>
                  <a:schemeClr val="dk1"/>
                </a:solidFill>
                <a:latin typeface="Cambria"/>
                <a:ea typeface="Cambria"/>
                <a:cs typeface="Cambria"/>
                <a:sym typeface="Cambria"/>
              </a:rPr>
              <a:t>No discriminar</a:t>
            </a:r>
            <a:r>
              <a:rPr lang="ca-ES" dirty="0" smtClean="0">
                <a:solidFill>
                  <a:schemeClr val="dk1"/>
                </a:solidFill>
                <a:latin typeface="Cambria"/>
                <a:ea typeface="Cambria"/>
                <a:cs typeface="Cambria"/>
                <a:sym typeface="Cambria"/>
              </a:rPr>
              <a:t> ningú. El </a:t>
            </a:r>
            <a:r>
              <a:rPr lang="ca-ES" b="1" dirty="0" smtClean="0">
                <a:solidFill>
                  <a:schemeClr val="dk1"/>
                </a:solidFill>
                <a:latin typeface="Cambria"/>
                <a:ea typeface="Cambria"/>
                <a:cs typeface="Cambria"/>
                <a:sym typeface="Cambria"/>
              </a:rPr>
              <a:t>perfil de l’activitat</a:t>
            </a:r>
            <a:r>
              <a:rPr lang="ca-ES" dirty="0" smtClean="0">
                <a:solidFill>
                  <a:schemeClr val="dk1"/>
                </a:solidFill>
                <a:latin typeface="Cambria"/>
                <a:ea typeface="Cambria"/>
                <a:cs typeface="Cambria"/>
                <a:sym typeface="Cambria"/>
              </a:rPr>
              <a:t> permet valorar l’adequació de cada persona per a unes tasques determinades.</a:t>
            </a:r>
          </a:p>
          <a:p>
            <a:pPr marL="914400" lvl="1" indent="-317500" algn="l" rtl="0">
              <a:lnSpc>
                <a:spcPct val="115000"/>
              </a:lnSpc>
              <a:spcBef>
                <a:spcPts val="1000"/>
              </a:spcBef>
              <a:spcAft>
                <a:spcPts val="1000"/>
              </a:spcAft>
              <a:buClr>
                <a:srgbClr val="363636"/>
              </a:buClr>
              <a:buSzPts val="1400"/>
              <a:buFont typeface="Cambria"/>
              <a:buChar char="○"/>
            </a:pPr>
            <a:r>
              <a:rPr lang="ca-ES" dirty="0" smtClean="0">
                <a:solidFill>
                  <a:schemeClr val="dk1"/>
                </a:solidFill>
                <a:latin typeface="Cambria"/>
                <a:ea typeface="Cambria"/>
                <a:cs typeface="Cambria"/>
                <a:sym typeface="Cambria"/>
              </a:rPr>
              <a:t>Trobar un </a:t>
            </a:r>
            <a:r>
              <a:rPr lang="ca-ES" b="1" dirty="0" smtClean="0">
                <a:solidFill>
                  <a:schemeClr val="dk1"/>
                </a:solidFill>
                <a:latin typeface="Cambria"/>
                <a:ea typeface="Cambria"/>
                <a:cs typeface="Cambria"/>
                <a:sym typeface="Cambria"/>
              </a:rPr>
              <a:t>equilibri en la formació</a:t>
            </a:r>
            <a:r>
              <a:rPr lang="ca-ES" dirty="0" smtClean="0">
                <a:solidFill>
                  <a:schemeClr val="dk1"/>
                </a:solidFill>
                <a:latin typeface="Cambria"/>
                <a:ea typeface="Cambria"/>
                <a:cs typeface="Cambria"/>
                <a:sym typeface="Cambria"/>
              </a:rPr>
              <a:t>: assegurar una formació mínima per al programa i contribuir a la formació individual pensant en accions i competències.</a:t>
            </a:r>
            <a:endParaRPr lang="ca-ES" dirty="0">
              <a:solidFill>
                <a:srgbClr val="363636"/>
              </a:solidFill>
              <a:latin typeface="Cambria"/>
              <a:ea typeface="Cambria"/>
              <a:cs typeface="Cambria"/>
              <a:sym typeface="Cambria"/>
            </a:endParaRPr>
          </a:p>
        </p:txBody>
      </p:sp>
      <p:pic>
        <p:nvPicPr>
          <p:cNvPr id="136" name="Google Shape;136;p16"/>
          <p:cNvPicPr preferRelativeResize="0"/>
          <p:nvPr/>
        </p:nvPicPr>
        <p:blipFill>
          <a:blip r:embed="rId3">
            <a:alphaModFix/>
          </a:blip>
          <a:stretch>
            <a:fillRect/>
          </a:stretch>
        </p:blipFill>
        <p:spPr>
          <a:xfrm>
            <a:off x="8791575" y="4791075"/>
            <a:ext cx="352424" cy="352424"/>
          </a:xfrm>
          <a:prstGeom prst="rect">
            <a:avLst/>
          </a:prstGeom>
          <a:noFill/>
          <a:ln>
            <a:noFill/>
          </a:ln>
        </p:spPr>
      </p:pic>
      <p:sp>
        <p:nvSpPr>
          <p:cNvPr id="137" name="Google Shape;137;p16"/>
          <p:cNvSpPr txBox="1"/>
          <p:nvPr/>
        </p:nvSpPr>
        <p:spPr>
          <a:xfrm>
            <a:off x="0" y="4799800"/>
            <a:ext cx="8791500" cy="352500"/>
          </a:xfrm>
          <a:prstGeom prst="rect">
            <a:avLst/>
          </a:prstGeom>
          <a:solidFill>
            <a:srgbClr val="E5E5E5"/>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000">
              <a:latin typeface="Cambria"/>
              <a:ea typeface="Cambria"/>
              <a:cs typeface="Cambria"/>
              <a:sym typeface="Cambria"/>
            </a:endParaRPr>
          </a:p>
        </p:txBody>
      </p:sp>
      <p:sp>
        <p:nvSpPr>
          <p:cNvPr id="138" name="Google Shape;138;p16"/>
          <p:cNvSpPr txBox="1">
            <a:spLocks noGrp="1"/>
          </p:cNvSpPr>
          <p:nvPr>
            <p:ph type="subTitle" idx="1"/>
          </p:nvPr>
        </p:nvSpPr>
        <p:spPr>
          <a:xfrm>
            <a:off x="6454525" y="1020000"/>
            <a:ext cx="2598900" cy="3679800"/>
          </a:xfrm>
          <a:prstGeom prst="rect">
            <a:avLst/>
          </a:prstGeom>
          <a:solidFill>
            <a:srgbClr val="242F40"/>
          </a:solidFill>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1000"/>
              </a:spcAft>
              <a:buNone/>
            </a:pPr>
            <a:r>
              <a:rPr lang="en" sz="1600" b="1" dirty="0" smtClean="0">
                <a:solidFill>
                  <a:srgbClr val="E5E5E5"/>
                </a:solidFill>
                <a:latin typeface="Cambria"/>
                <a:ea typeface="Cambria"/>
                <a:cs typeface="Cambria"/>
                <a:sym typeface="Cambria"/>
              </a:rPr>
              <a:t>«Els programes </a:t>
            </a:r>
            <a:r>
              <a:rPr lang="en" sz="1600" b="1" dirty="0">
                <a:solidFill>
                  <a:srgbClr val="E5E5E5"/>
                </a:solidFill>
                <a:latin typeface="Cambria"/>
                <a:ea typeface="Cambria"/>
                <a:cs typeface="Cambria"/>
                <a:sym typeface="Cambria"/>
              </a:rPr>
              <a:t>de voluntariat són eines dinàmiques que faciliten una adaptació constant entre l’entitat i les persones </a:t>
            </a:r>
            <a:r>
              <a:rPr lang="en" sz="1600" b="1" dirty="0" smtClean="0">
                <a:solidFill>
                  <a:srgbClr val="E5E5E5"/>
                </a:solidFill>
                <a:latin typeface="Cambria"/>
                <a:ea typeface="Cambria"/>
                <a:cs typeface="Cambria"/>
                <a:sym typeface="Cambria"/>
              </a:rPr>
              <a:t>voluntàries»</a:t>
            </a:r>
            <a:endParaRPr sz="1600" b="1" dirty="0">
              <a:solidFill>
                <a:srgbClr val="E5E5E5"/>
              </a:solidFill>
              <a:latin typeface="Cambria"/>
              <a:ea typeface="Cambria"/>
              <a:cs typeface="Cambria"/>
              <a:sym typeface="Cambria"/>
            </a:endParaRPr>
          </a:p>
        </p:txBody>
      </p:sp>
      <p:sp>
        <p:nvSpPr>
          <p:cNvPr id="139" name="Google Shape;139;p16"/>
          <p:cNvSpPr txBox="1">
            <a:spLocks noGrp="1"/>
          </p:cNvSpPr>
          <p:nvPr>
            <p:ph type="sldNum" idx="12"/>
          </p:nvPr>
        </p:nvSpPr>
        <p:spPr>
          <a:xfrm>
            <a:off x="0" y="4799800"/>
            <a:ext cx="385800" cy="343800"/>
          </a:xfrm>
          <a:prstGeom prst="rect">
            <a:avLst/>
          </a:prstGeom>
          <a:solidFill>
            <a:srgbClr val="363636"/>
          </a:solidFill>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sz="1200">
                <a:solidFill>
                  <a:srgbClr val="E5E5E5"/>
                </a:solidFill>
                <a:latin typeface="Cambria"/>
                <a:ea typeface="Cambria"/>
                <a:cs typeface="Cambria"/>
                <a:sym typeface="Cambria"/>
              </a:rPr>
              <a:t>5</a:t>
            </a:fld>
            <a:endParaRPr sz="1200">
              <a:solidFill>
                <a:srgbClr val="E5E5E5"/>
              </a:solidFill>
              <a:latin typeface="Cambria"/>
              <a:ea typeface="Cambria"/>
              <a:cs typeface="Cambria"/>
              <a:sym typeface="Cambria"/>
            </a:endParaRPr>
          </a:p>
        </p:txBody>
      </p:sp>
      <p:pic>
        <p:nvPicPr>
          <p:cNvPr id="140" name="Google Shape;140;p16"/>
          <p:cNvPicPr preferRelativeResize="0"/>
          <p:nvPr/>
        </p:nvPicPr>
        <p:blipFill>
          <a:blip r:embed="rId4">
            <a:alphaModFix/>
          </a:blip>
          <a:stretch>
            <a:fillRect/>
          </a:stretch>
        </p:blipFill>
        <p:spPr>
          <a:xfrm>
            <a:off x="8134851" y="4034425"/>
            <a:ext cx="918575" cy="9185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21"/>
          <p:cNvSpPr txBox="1">
            <a:spLocks noGrp="1"/>
          </p:cNvSpPr>
          <p:nvPr>
            <p:ph type="ctrTitle"/>
          </p:nvPr>
        </p:nvSpPr>
        <p:spPr>
          <a:xfrm>
            <a:off x="0" y="0"/>
            <a:ext cx="6397800" cy="904500"/>
          </a:xfrm>
          <a:prstGeom prst="rect">
            <a:avLst/>
          </a:prstGeom>
          <a:solidFill>
            <a:srgbClr val="CCA43B"/>
          </a:solidFill>
        </p:spPr>
        <p:txBody>
          <a:bodyPr spcFirstLastPara="1" wrap="square" lIns="91425" tIns="91425" rIns="91425" bIns="91425" anchor="ctr" anchorCtr="0">
            <a:noAutofit/>
          </a:bodyPr>
          <a:lstStyle/>
          <a:p>
            <a:pPr lvl="0"/>
            <a:r>
              <a:rPr lang="es-ES" sz="2400" dirty="0">
                <a:solidFill>
                  <a:srgbClr val="333333"/>
                </a:solidFill>
                <a:latin typeface="-apple-system"/>
              </a:rPr>
              <a:t> </a:t>
            </a:r>
            <a:r>
              <a:rPr lang="es-ES" sz="2400" b="1" dirty="0" err="1">
                <a:solidFill>
                  <a:schemeClr val="tx1"/>
                </a:solidFill>
                <a:latin typeface="Cambria" panose="02040503050406030204" pitchFamily="18" charset="0"/>
                <a:ea typeface="Cambria" panose="02040503050406030204" pitchFamily="18" charset="0"/>
              </a:rPr>
              <a:t>Conferència</a:t>
            </a:r>
            <a:r>
              <a:rPr lang="es-ES" sz="2400" b="1" dirty="0">
                <a:solidFill>
                  <a:schemeClr val="tx1"/>
                </a:solidFill>
                <a:latin typeface="Cambria" panose="02040503050406030204" pitchFamily="18" charset="0"/>
                <a:ea typeface="Cambria" panose="02040503050406030204" pitchFamily="18" charset="0"/>
              </a:rPr>
              <a:t> «</a:t>
            </a:r>
            <a:r>
              <a:rPr lang="es-ES" sz="2400" b="1" dirty="0" err="1">
                <a:solidFill>
                  <a:schemeClr val="tx1"/>
                </a:solidFill>
                <a:latin typeface="Cambria" panose="02040503050406030204" pitchFamily="18" charset="0"/>
                <a:ea typeface="Cambria" panose="02040503050406030204" pitchFamily="18" charset="0"/>
                <a:hlinkClick r:id="rId3"/>
              </a:rPr>
              <a:t>Habilitats</a:t>
            </a:r>
            <a:r>
              <a:rPr lang="es-ES" sz="2400" b="1" dirty="0">
                <a:solidFill>
                  <a:schemeClr val="tx1"/>
                </a:solidFill>
                <a:latin typeface="Cambria" panose="02040503050406030204" pitchFamily="18" charset="0"/>
                <a:ea typeface="Cambria" panose="02040503050406030204" pitchFamily="18" charset="0"/>
                <a:hlinkClick r:id="rId3"/>
              </a:rPr>
              <a:t> per a la vida. </a:t>
            </a:r>
            <a:r>
              <a:rPr lang="es-ES" sz="2400" b="1" dirty="0" err="1">
                <a:solidFill>
                  <a:schemeClr val="tx1"/>
                </a:solidFill>
                <a:latin typeface="Cambria" panose="02040503050406030204" pitchFamily="18" charset="0"/>
                <a:ea typeface="Cambria" panose="02040503050406030204" pitchFamily="18" charset="0"/>
                <a:hlinkClick r:id="rId3"/>
              </a:rPr>
              <a:t>Educació</a:t>
            </a:r>
            <a:r>
              <a:rPr lang="es-ES" sz="2400" b="1" dirty="0">
                <a:solidFill>
                  <a:schemeClr val="tx1"/>
                </a:solidFill>
                <a:latin typeface="Cambria" panose="02040503050406030204" pitchFamily="18" charset="0"/>
                <a:ea typeface="Cambria" panose="02040503050406030204" pitchFamily="18" charset="0"/>
                <a:hlinkClick r:id="rId3"/>
              </a:rPr>
              <a:t> emocional</a:t>
            </a:r>
            <a:r>
              <a:rPr lang="es-ES" sz="2400" b="1" dirty="0">
                <a:solidFill>
                  <a:schemeClr val="tx1"/>
                </a:solidFill>
                <a:latin typeface="Cambria" panose="02040503050406030204" pitchFamily="18" charset="0"/>
                <a:ea typeface="Cambria" panose="02040503050406030204" pitchFamily="18" charset="0"/>
              </a:rPr>
              <a:t>»</a:t>
            </a:r>
            <a:endParaRPr sz="2400" b="1" dirty="0">
              <a:solidFill>
                <a:schemeClr val="tx1"/>
              </a:solidFill>
              <a:latin typeface="Cambria" panose="02040503050406030204" pitchFamily="18" charset="0"/>
              <a:ea typeface="Cambria" panose="02040503050406030204" pitchFamily="18" charset="0"/>
              <a:sym typeface="Cambria"/>
            </a:endParaRPr>
          </a:p>
        </p:txBody>
      </p:sp>
      <p:sp>
        <p:nvSpPr>
          <p:cNvPr id="194" name="Google Shape;194;p21"/>
          <p:cNvSpPr txBox="1">
            <a:spLocks noGrp="1"/>
          </p:cNvSpPr>
          <p:nvPr>
            <p:ph type="subTitle" idx="1"/>
          </p:nvPr>
        </p:nvSpPr>
        <p:spPr>
          <a:xfrm>
            <a:off x="6397800" y="-8801"/>
            <a:ext cx="2746200" cy="904500"/>
          </a:xfrm>
          <a:prstGeom prst="rect">
            <a:avLst/>
          </a:prstGeom>
          <a:solidFill>
            <a:srgbClr val="E5E5E5"/>
          </a:solidFill>
        </p:spPr>
        <p:txBody>
          <a:bodyPr spcFirstLastPara="1" wrap="square" lIns="91425" tIns="91425" rIns="91425" bIns="91425" anchor="ctr" anchorCtr="0">
            <a:noAutofit/>
          </a:bodyPr>
          <a:lstStyle/>
          <a:p>
            <a:pPr marL="0" lvl="0" indent="0" algn="ctr" rtl="0">
              <a:spcBef>
                <a:spcPts val="0"/>
              </a:spcBef>
              <a:spcAft>
                <a:spcPts val="0"/>
              </a:spcAft>
              <a:buNone/>
            </a:pPr>
            <a:r>
              <a:rPr lang="es-ES" sz="1600" dirty="0" err="1" smtClean="0">
                <a:solidFill>
                  <a:srgbClr val="242F40"/>
                </a:solidFill>
                <a:latin typeface="Cambria"/>
                <a:ea typeface="Cambria"/>
                <a:cs typeface="Cambria"/>
                <a:sym typeface="Cambria"/>
              </a:rPr>
              <a:t>Antònia</a:t>
            </a:r>
            <a:r>
              <a:rPr lang="es-ES" sz="1600" dirty="0" smtClean="0">
                <a:solidFill>
                  <a:srgbClr val="242F40"/>
                </a:solidFill>
                <a:latin typeface="Cambria"/>
                <a:ea typeface="Cambria"/>
                <a:cs typeface="Cambria"/>
                <a:sym typeface="Cambria"/>
              </a:rPr>
              <a:t> </a:t>
            </a:r>
            <a:r>
              <a:rPr lang="es-ES" sz="1600" dirty="0" err="1" smtClean="0">
                <a:solidFill>
                  <a:srgbClr val="242F40"/>
                </a:solidFill>
                <a:latin typeface="Cambria"/>
                <a:ea typeface="Cambria"/>
                <a:cs typeface="Cambria"/>
                <a:sym typeface="Cambria"/>
              </a:rPr>
              <a:t>Pades</a:t>
            </a:r>
            <a:endParaRPr sz="1600" dirty="0">
              <a:solidFill>
                <a:srgbClr val="242F40"/>
              </a:solidFill>
              <a:latin typeface="Cambria"/>
              <a:ea typeface="Cambria"/>
              <a:cs typeface="Cambria"/>
              <a:sym typeface="Cambria"/>
            </a:endParaRPr>
          </a:p>
        </p:txBody>
      </p:sp>
      <p:sp>
        <p:nvSpPr>
          <p:cNvPr id="195" name="Google Shape;195;p21"/>
          <p:cNvSpPr txBox="1"/>
          <p:nvPr/>
        </p:nvSpPr>
        <p:spPr>
          <a:xfrm>
            <a:off x="578875" y="904500"/>
            <a:ext cx="5674200" cy="3895200"/>
          </a:xfrm>
          <a:prstGeom prst="rect">
            <a:avLst/>
          </a:prstGeom>
          <a:noFill/>
          <a:ln>
            <a:noFill/>
          </a:ln>
        </p:spPr>
        <p:txBody>
          <a:bodyPr spcFirstLastPara="1" wrap="square" lIns="91425" tIns="91425" rIns="91425" bIns="91425" anchor="ctr" anchorCtr="0">
            <a:noAutofit/>
          </a:bodyPr>
          <a:lstStyle/>
          <a:p>
            <a:pPr marL="139700" lvl="0" algn="l" rtl="0">
              <a:spcBef>
                <a:spcPts val="0"/>
              </a:spcBef>
              <a:spcAft>
                <a:spcPts val="0"/>
              </a:spcAft>
              <a:buClr>
                <a:srgbClr val="363636"/>
              </a:buClr>
              <a:buSzPts val="1400"/>
            </a:pPr>
            <a:endParaRPr lang="es-ES" sz="1600" dirty="0" smtClean="0">
              <a:solidFill>
                <a:srgbClr val="363636"/>
              </a:solidFill>
              <a:latin typeface="Cambria"/>
              <a:ea typeface="Cambria"/>
              <a:cs typeface="Cambria"/>
              <a:sym typeface="Cambria"/>
            </a:endParaRPr>
          </a:p>
          <a:p>
            <a:pPr marL="425450" lvl="0" indent="-285750" algn="l" rtl="0">
              <a:spcBef>
                <a:spcPts val="0"/>
              </a:spcBef>
              <a:spcAft>
                <a:spcPts val="0"/>
              </a:spcAft>
              <a:buClr>
                <a:srgbClr val="363636"/>
              </a:buClr>
              <a:buSzPts val="1400"/>
              <a:buFont typeface="Wingdings" panose="05000000000000000000" pitchFamily="2" charset="2"/>
              <a:buChar char="ü"/>
            </a:pPr>
            <a:endParaRPr lang="es-ES" sz="1600" dirty="0">
              <a:solidFill>
                <a:srgbClr val="363636"/>
              </a:solidFill>
              <a:latin typeface="Cambria"/>
              <a:ea typeface="Cambria"/>
              <a:cs typeface="Cambria"/>
            </a:endParaRPr>
          </a:p>
          <a:p>
            <a:pPr marL="425450" lvl="0" indent="-285750" algn="l" rtl="0">
              <a:spcBef>
                <a:spcPts val="0"/>
              </a:spcBef>
              <a:spcAft>
                <a:spcPts val="0"/>
              </a:spcAft>
              <a:buClr>
                <a:srgbClr val="363636"/>
              </a:buClr>
              <a:buSzPts val="1400"/>
              <a:buFont typeface="Wingdings" panose="05000000000000000000" pitchFamily="2" charset="2"/>
              <a:buChar char="ü"/>
            </a:pPr>
            <a:r>
              <a:rPr lang="ca-ES" sz="1600" dirty="0" smtClean="0">
                <a:solidFill>
                  <a:srgbClr val="363636"/>
                </a:solidFill>
                <a:latin typeface="Cambria"/>
                <a:ea typeface="Cambria"/>
                <a:cs typeface="Cambria"/>
                <a:sym typeface="Cambria"/>
              </a:rPr>
              <a:t>L’educació emocional és molt important per al voluntariat.</a:t>
            </a:r>
          </a:p>
          <a:p>
            <a:pPr marL="425450" lvl="0" indent="-285750" algn="l" rtl="0">
              <a:spcBef>
                <a:spcPts val="0"/>
              </a:spcBef>
              <a:spcAft>
                <a:spcPts val="0"/>
              </a:spcAft>
              <a:buClr>
                <a:srgbClr val="363636"/>
              </a:buClr>
              <a:buSzPts val="1400"/>
              <a:buFont typeface="Wingdings" panose="05000000000000000000" pitchFamily="2" charset="2"/>
              <a:buChar char="ü"/>
            </a:pPr>
            <a:endParaRPr lang="ca-ES" sz="1600" dirty="0" smtClean="0">
              <a:solidFill>
                <a:srgbClr val="363636"/>
              </a:solidFill>
              <a:latin typeface="Cambria"/>
              <a:ea typeface="Cambria"/>
              <a:cs typeface="Cambria"/>
              <a:sym typeface="Cambria"/>
            </a:endParaRPr>
          </a:p>
          <a:p>
            <a:pPr marL="425450" lvl="0" indent="-285750" algn="l" rtl="0">
              <a:spcBef>
                <a:spcPts val="0"/>
              </a:spcBef>
              <a:spcAft>
                <a:spcPts val="0"/>
              </a:spcAft>
              <a:buClr>
                <a:srgbClr val="363636"/>
              </a:buClr>
              <a:buSzPts val="1400"/>
              <a:buFont typeface="Wingdings" panose="05000000000000000000" pitchFamily="2" charset="2"/>
              <a:buChar char="ü"/>
            </a:pPr>
            <a:r>
              <a:rPr lang="ca-ES" sz="1600" dirty="0" smtClean="0">
                <a:solidFill>
                  <a:srgbClr val="363636"/>
                </a:solidFill>
                <a:latin typeface="Cambria"/>
                <a:ea typeface="Cambria"/>
                <a:cs typeface="Cambria"/>
                <a:sym typeface="Cambria"/>
              </a:rPr>
              <a:t>Les deu </a:t>
            </a:r>
            <a:r>
              <a:rPr lang="ca-ES" sz="1600" dirty="0" err="1" smtClean="0">
                <a:solidFill>
                  <a:srgbClr val="363636"/>
                </a:solidFill>
                <a:latin typeface="Cambria"/>
                <a:ea typeface="Cambria"/>
                <a:cs typeface="Cambria"/>
                <a:sym typeface="Cambria"/>
              </a:rPr>
              <a:t>HpV</a:t>
            </a:r>
            <a:r>
              <a:rPr lang="ca-ES" sz="1600" dirty="0" smtClean="0">
                <a:solidFill>
                  <a:srgbClr val="363636"/>
                </a:solidFill>
                <a:latin typeface="Cambria"/>
                <a:ea typeface="Cambria"/>
                <a:cs typeface="Cambria"/>
                <a:sym typeface="Cambria"/>
              </a:rPr>
              <a:t> són: autoconeixement, empatia, comunicació assertiva, relacions interpersonals, presa de decisions, gestió dels problemes, conflictes, emocions, sentiments, tensions i de l’estrès; pensament creatiu i crític. </a:t>
            </a:r>
          </a:p>
          <a:p>
            <a:pPr marL="425450" lvl="0" indent="-285750" algn="l" rtl="0">
              <a:spcBef>
                <a:spcPts val="0"/>
              </a:spcBef>
              <a:spcAft>
                <a:spcPts val="0"/>
              </a:spcAft>
              <a:buClr>
                <a:srgbClr val="363636"/>
              </a:buClr>
              <a:buSzPts val="1400"/>
              <a:buFont typeface="Wingdings" panose="05000000000000000000" pitchFamily="2" charset="2"/>
              <a:buChar char="ü"/>
            </a:pPr>
            <a:r>
              <a:rPr lang="ca-ES" sz="1600" dirty="0" smtClean="0">
                <a:solidFill>
                  <a:srgbClr val="363636"/>
                </a:solidFill>
                <a:latin typeface="Cambria"/>
                <a:ea typeface="Cambria"/>
                <a:cs typeface="Cambria"/>
                <a:sym typeface="Cambria"/>
              </a:rPr>
              <a:t>Hem de tenir cura de nosaltres mateixos, dels companys de les entitats i de les persones amb qui compartim les vivències del voluntariat.</a:t>
            </a:r>
          </a:p>
          <a:p>
            <a:pPr marL="425450" lvl="0" indent="-285750" algn="l" rtl="0">
              <a:spcBef>
                <a:spcPts val="0"/>
              </a:spcBef>
              <a:spcAft>
                <a:spcPts val="0"/>
              </a:spcAft>
              <a:buClr>
                <a:srgbClr val="363636"/>
              </a:buClr>
              <a:buSzPts val="1400"/>
              <a:buFont typeface="Wingdings" panose="05000000000000000000" pitchFamily="2" charset="2"/>
              <a:buChar char="ü"/>
            </a:pPr>
            <a:endParaRPr lang="es-ES" dirty="0">
              <a:solidFill>
                <a:srgbClr val="363636"/>
              </a:solidFill>
              <a:latin typeface="Cambria"/>
              <a:ea typeface="Cambria"/>
              <a:cs typeface="Cambria"/>
              <a:sym typeface="Cambria"/>
            </a:endParaRPr>
          </a:p>
          <a:p>
            <a:pPr marL="425450" lvl="0" indent="-285750" algn="l" rtl="0">
              <a:spcBef>
                <a:spcPts val="0"/>
              </a:spcBef>
              <a:spcAft>
                <a:spcPts val="0"/>
              </a:spcAft>
              <a:buClr>
                <a:srgbClr val="363636"/>
              </a:buClr>
              <a:buSzPts val="1400"/>
              <a:buFont typeface="Wingdings" panose="05000000000000000000" pitchFamily="2" charset="2"/>
              <a:buChar char="ü"/>
            </a:pPr>
            <a:endParaRPr lang="es-ES" dirty="0" smtClean="0">
              <a:solidFill>
                <a:srgbClr val="363636"/>
              </a:solidFill>
              <a:latin typeface="Cambria"/>
              <a:ea typeface="Cambria"/>
              <a:cs typeface="Cambria"/>
              <a:sym typeface="Cambria"/>
            </a:endParaRPr>
          </a:p>
          <a:p>
            <a:pPr marL="425450" lvl="0" indent="-285750" algn="l" rtl="0">
              <a:spcBef>
                <a:spcPts val="0"/>
              </a:spcBef>
              <a:spcAft>
                <a:spcPts val="0"/>
              </a:spcAft>
              <a:buClr>
                <a:srgbClr val="363636"/>
              </a:buClr>
              <a:buSzPts val="1400"/>
              <a:buFont typeface="Wingdings" panose="05000000000000000000" pitchFamily="2" charset="2"/>
              <a:buChar char="ü"/>
            </a:pPr>
            <a:endParaRPr lang="es-ES" dirty="0" smtClean="0">
              <a:solidFill>
                <a:srgbClr val="363636"/>
              </a:solidFill>
              <a:latin typeface="Cambria"/>
              <a:ea typeface="Cambria"/>
              <a:cs typeface="Cambria"/>
              <a:sym typeface="Cambria"/>
            </a:endParaRPr>
          </a:p>
          <a:p>
            <a:pPr marL="425450" lvl="0" indent="-285750" algn="l" rtl="0">
              <a:spcBef>
                <a:spcPts val="0"/>
              </a:spcBef>
              <a:spcAft>
                <a:spcPts val="0"/>
              </a:spcAft>
              <a:buClr>
                <a:srgbClr val="363636"/>
              </a:buClr>
              <a:buSzPts val="1400"/>
              <a:buFont typeface="Wingdings" panose="05000000000000000000" pitchFamily="2" charset="2"/>
              <a:buChar char="ü"/>
            </a:pPr>
            <a:endParaRPr dirty="0">
              <a:solidFill>
                <a:srgbClr val="363636"/>
              </a:solidFill>
              <a:latin typeface="Cambria"/>
              <a:ea typeface="Cambria"/>
              <a:cs typeface="Cambria"/>
              <a:sym typeface="Cambria"/>
            </a:endParaRPr>
          </a:p>
        </p:txBody>
      </p:sp>
      <p:pic>
        <p:nvPicPr>
          <p:cNvPr id="196" name="Google Shape;196;p21"/>
          <p:cNvPicPr preferRelativeResize="0"/>
          <p:nvPr/>
        </p:nvPicPr>
        <p:blipFill>
          <a:blip r:embed="rId4">
            <a:alphaModFix/>
          </a:blip>
          <a:stretch>
            <a:fillRect/>
          </a:stretch>
        </p:blipFill>
        <p:spPr>
          <a:xfrm>
            <a:off x="8791575" y="4791075"/>
            <a:ext cx="352424" cy="352424"/>
          </a:xfrm>
          <a:prstGeom prst="rect">
            <a:avLst/>
          </a:prstGeom>
          <a:noFill/>
          <a:ln>
            <a:noFill/>
          </a:ln>
        </p:spPr>
      </p:pic>
      <p:sp>
        <p:nvSpPr>
          <p:cNvPr id="197" name="Google Shape;197;p21"/>
          <p:cNvSpPr txBox="1"/>
          <p:nvPr/>
        </p:nvSpPr>
        <p:spPr>
          <a:xfrm>
            <a:off x="0" y="4799800"/>
            <a:ext cx="8791500" cy="352500"/>
          </a:xfrm>
          <a:prstGeom prst="rect">
            <a:avLst/>
          </a:prstGeom>
          <a:solidFill>
            <a:srgbClr val="E5E5E5"/>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000">
              <a:latin typeface="Cambria"/>
              <a:ea typeface="Cambria"/>
              <a:cs typeface="Cambria"/>
              <a:sym typeface="Cambria"/>
            </a:endParaRPr>
          </a:p>
        </p:txBody>
      </p:sp>
      <p:sp>
        <p:nvSpPr>
          <p:cNvPr id="198" name="Google Shape;198;p21"/>
          <p:cNvSpPr txBox="1">
            <a:spLocks noGrp="1"/>
          </p:cNvSpPr>
          <p:nvPr>
            <p:ph type="subTitle" idx="1"/>
          </p:nvPr>
        </p:nvSpPr>
        <p:spPr>
          <a:xfrm>
            <a:off x="6454525" y="1020000"/>
            <a:ext cx="2598900" cy="3679800"/>
          </a:xfrm>
          <a:prstGeom prst="rect">
            <a:avLst/>
          </a:prstGeom>
          <a:solidFill>
            <a:srgbClr val="242F40"/>
          </a:solidFill>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r>
              <a:rPr lang="en" sz="1900" b="1" dirty="0" smtClean="0">
                <a:solidFill>
                  <a:srgbClr val="E5E5E5"/>
                </a:solidFill>
                <a:latin typeface="Cambria"/>
                <a:ea typeface="Cambria"/>
                <a:cs typeface="Cambria"/>
                <a:sym typeface="Cambria"/>
              </a:rPr>
              <a:t>«S</a:t>
            </a:r>
            <a:r>
              <a:rPr lang="es-ES" sz="1900" b="1" dirty="0" err="1" smtClean="0">
                <a:solidFill>
                  <a:srgbClr val="E5E5E5"/>
                </a:solidFill>
                <a:latin typeface="Cambria"/>
                <a:ea typeface="Cambria"/>
                <a:cs typeface="Cambria"/>
                <a:sym typeface="Cambria"/>
              </a:rPr>
              <a:t>egons</a:t>
            </a:r>
            <a:r>
              <a:rPr lang="es-ES" sz="1900" b="1" dirty="0" smtClean="0">
                <a:solidFill>
                  <a:srgbClr val="E5E5E5"/>
                </a:solidFill>
                <a:latin typeface="Cambria"/>
                <a:ea typeface="Cambria"/>
                <a:cs typeface="Cambria"/>
                <a:sym typeface="Cambria"/>
              </a:rPr>
              <a:t> </a:t>
            </a:r>
            <a:r>
              <a:rPr lang="es-ES" sz="1900" b="1" dirty="0" err="1" smtClean="0">
                <a:solidFill>
                  <a:srgbClr val="E5E5E5"/>
                </a:solidFill>
                <a:latin typeface="Cambria"/>
                <a:ea typeface="Cambria"/>
                <a:cs typeface="Cambria"/>
                <a:sym typeface="Cambria"/>
              </a:rPr>
              <a:t>l’OMS</a:t>
            </a:r>
            <a:r>
              <a:rPr lang="es-ES" sz="1900" b="1" dirty="0" smtClean="0">
                <a:solidFill>
                  <a:srgbClr val="E5E5E5"/>
                </a:solidFill>
                <a:latin typeface="Cambria"/>
                <a:ea typeface="Cambria"/>
                <a:cs typeface="Cambria"/>
                <a:sym typeface="Cambria"/>
              </a:rPr>
              <a:t>, hi ha </a:t>
            </a:r>
            <a:r>
              <a:rPr lang="es-ES" sz="1900" b="1" dirty="0" err="1" smtClean="0">
                <a:solidFill>
                  <a:srgbClr val="E5E5E5"/>
                </a:solidFill>
                <a:latin typeface="Cambria"/>
                <a:ea typeface="Cambria"/>
                <a:cs typeface="Cambria"/>
                <a:sym typeface="Cambria"/>
              </a:rPr>
              <a:t>deu</a:t>
            </a:r>
            <a:r>
              <a:rPr lang="es-ES" sz="1900" b="1" dirty="0" smtClean="0">
                <a:solidFill>
                  <a:srgbClr val="E5E5E5"/>
                </a:solidFill>
                <a:latin typeface="Cambria"/>
                <a:ea typeface="Cambria"/>
                <a:cs typeface="Cambria"/>
                <a:sym typeface="Cambria"/>
              </a:rPr>
              <a:t> </a:t>
            </a:r>
            <a:r>
              <a:rPr lang="es-ES" sz="1900" b="1" dirty="0" err="1" smtClean="0">
                <a:solidFill>
                  <a:srgbClr val="E5E5E5"/>
                </a:solidFill>
                <a:latin typeface="Cambria"/>
                <a:ea typeface="Cambria"/>
                <a:cs typeface="Cambria"/>
                <a:sym typeface="Cambria"/>
              </a:rPr>
              <a:t>habilitats</a:t>
            </a:r>
            <a:r>
              <a:rPr lang="es-ES" sz="1900" b="1" dirty="0" smtClean="0">
                <a:solidFill>
                  <a:srgbClr val="E5E5E5"/>
                </a:solidFill>
                <a:latin typeface="Cambria"/>
                <a:ea typeface="Cambria"/>
                <a:cs typeface="Cambria"/>
                <a:sym typeface="Cambria"/>
              </a:rPr>
              <a:t> per a la vida»</a:t>
            </a:r>
            <a:endParaRPr sz="1400" dirty="0" smtClean="0">
              <a:solidFill>
                <a:srgbClr val="E5E5E5"/>
              </a:solidFill>
              <a:latin typeface="Cambria"/>
              <a:ea typeface="Cambria"/>
              <a:cs typeface="Cambria"/>
              <a:sym typeface="Cambria"/>
            </a:endParaRPr>
          </a:p>
          <a:p>
            <a:pPr marL="0" lvl="0" indent="0" algn="ctr" rtl="0">
              <a:lnSpc>
                <a:spcPct val="115000"/>
              </a:lnSpc>
              <a:spcBef>
                <a:spcPts val="0"/>
              </a:spcBef>
              <a:spcAft>
                <a:spcPts val="0"/>
              </a:spcAft>
              <a:buNone/>
            </a:pPr>
            <a:endParaRPr sz="1400" dirty="0">
              <a:solidFill>
                <a:srgbClr val="E5E5E5"/>
              </a:solidFill>
              <a:latin typeface="Cambria"/>
              <a:ea typeface="Cambria"/>
              <a:cs typeface="Cambria"/>
              <a:sym typeface="Cambria"/>
            </a:endParaRPr>
          </a:p>
          <a:p>
            <a:pPr marL="0" lvl="0" indent="0" algn="ctr" rtl="0">
              <a:lnSpc>
                <a:spcPct val="115000"/>
              </a:lnSpc>
              <a:spcBef>
                <a:spcPts val="0"/>
              </a:spcBef>
              <a:spcAft>
                <a:spcPts val="0"/>
              </a:spcAft>
              <a:buClr>
                <a:schemeClr val="dk1"/>
              </a:buClr>
              <a:buSzPts val="1100"/>
              <a:buFont typeface="Arial"/>
              <a:buNone/>
            </a:pPr>
            <a:endParaRPr sz="1400" dirty="0">
              <a:solidFill>
                <a:srgbClr val="E5E5E5"/>
              </a:solidFill>
              <a:latin typeface="Cambria"/>
              <a:ea typeface="Cambria"/>
              <a:cs typeface="Cambria"/>
              <a:sym typeface="Cambria"/>
            </a:endParaRPr>
          </a:p>
        </p:txBody>
      </p:sp>
      <p:sp>
        <p:nvSpPr>
          <p:cNvPr id="199" name="Google Shape;199;p21"/>
          <p:cNvSpPr txBox="1">
            <a:spLocks noGrp="1"/>
          </p:cNvSpPr>
          <p:nvPr>
            <p:ph type="sldNum" idx="12"/>
          </p:nvPr>
        </p:nvSpPr>
        <p:spPr>
          <a:xfrm>
            <a:off x="0" y="4799800"/>
            <a:ext cx="385800" cy="343800"/>
          </a:xfrm>
          <a:prstGeom prst="rect">
            <a:avLst/>
          </a:prstGeom>
          <a:solidFill>
            <a:srgbClr val="363636"/>
          </a:solidFill>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sz="1200" smtClean="0">
                <a:solidFill>
                  <a:srgbClr val="E5E5E5"/>
                </a:solidFill>
                <a:latin typeface="Cambria"/>
                <a:ea typeface="Cambria"/>
                <a:cs typeface="Cambria"/>
                <a:sym typeface="Cambria"/>
              </a:rPr>
              <a:t>6</a:t>
            </a:fld>
            <a:endParaRPr sz="1200" dirty="0">
              <a:solidFill>
                <a:srgbClr val="E5E5E5"/>
              </a:solidFill>
              <a:latin typeface="Cambria"/>
              <a:ea typeface="Cambria"/>
              <a:cs typeface="Cambria"/>
              <a:sym typeface="Cambria"/>
            </a:endParaRPr>
          </a:p>
        </p:txBody>
      </p:sp>
      <p:pic>
        <p:nvPicPr>
          <p:cNvPr id="200" name="Google Shape;200;p21"/>
          <p:cNvPicPr preferRelativeResize="0"/>
          <p:nvPr/>
        </p:nvPicPr>
        <p:blipFill>
          <a:blip r:embed="rId5">
            <a:alphaModFix/>
          </a:blip>
          <a:stretch>
            <a:fillRect/>
          </a:stretch>
        </p:blipFill>
        <p:spPr>
          <a:xfrm>
            <a:off x="8134851" y="4034425"/>
            <a:ext cx="918575" cy="918575"/>
          </a:xfrm>
          <a:prstGeom prst="rect">
            <a:avLst/>
          </a:prstGeom>
          <a:noFill/>
          <a:ln>
            <a:noFill/>
          </a:ln>
        </p:spPr>
      </p:pic>
    </p:spTree>
    <p:extLst>
      <p:ext uri="{BB962C8B-B14F-4D97-AF65-F5344CB8AC3E}">
        <p14:creationId xmlns:p14="http://schemas.microsoft.com/office/powerpoint/2010/main" val="170949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17"/>
          <p:cNvSpPr txBox="1">
            <a:spLocks noGrp="1"/>
          </p:cNvSpPr>
          <p:nvPr>
            <p:ph type="ctrTitle"/>
          </p:nvPr>
        </p:nvSpPr>
        <p:spPr>
          <a:xfrm>
            <a:off x="0" y="0"/>
            <a:ext cx="6397800" cy="904500"/>
          </a:xfrm>
          <a:prstGeom prst="rect">
            <a:avLst/>
          </a:prstGeom>
          <a:solidFill>
            <a:srgbClr val="CCA43B"/>
          </a:solidFill>
        </p:spPr>
        <p:txBody>
          <a:bodyPr spcFirstLastPara="1" wrap="square" lIns="91425" tIns="91425" rIns="91425" bIns="91425" anchor="ctr" anchorCtr="0">
            <a:noAutofit/>
          </a:bodyPr>
          <a:lstStyle/>
          <a:p>
            <a:pPr marL="0" lvl="0" indent="0" algn="ctr" rtl="0">
              <a:spcBef>
                <a:spcPts val="0"/>
              </a:spcBef>
              <a:spcAft>
                <a:spcPts val="0"/>
              </a:spcAft>
              <a:buNone/>
            </a:pPr>
            <a:r>
              <a:rPr lang="en" sz="2200" b="1" dirty="0" smtClean="0">
                <a:solidFill>
                  <a:srgbClr val="242F40"/>
                </a:solidFill>
                <a:latin typeface="Cambria"/>
                <a:ea typeface="Cambria"/>
                <a:cs typeface="Cambria"/>
                <a:sym typeface="Cambria"/>
              </a:rPr>
              <a:t>L’Agenda </a:t>
            </a:r>
            <a:r>
              <a:rPr lang="en" sz="2200" b="1" dirty="0">
                <a:solidFill>
                  <a:srgbClr val="242F40"/>
                </a:solidFill>
                <a:latin typeface="Cambria"/>
                <a:ea typeface="Cambria"/>
                <a:cs typeface="Cambria"/>
                <a:sym typeface="Cambria"/>
              </a:rPr>
              <a:t>2030 i les entitats de voluntariat</a:t>
            </a:r>
            <a:endParaRPr sz="2200" b="1" dirty="0">
              <a:solidFill>
                <a:srgbClr val="242F40"/>
              </a:solidFill>
              <a:latin typeface="Cambria"/>
              <a:ea typeface="Cambria"/>
              <a:cs typeface="Cambria"/>
              <a:sym typeface="Cambria"/>
            </a:endParaRPr>
          </a:p>
        </p:txBody>
      </p:sp>
      <p:sp>
        <p:nvSpPr>
          <p:cNvPr id="146" name="Google Shape;146;p17"/>
          <p:cNvSpPr txBox="1">
            <a:spLocks noGrp="1"/>
          </p:cNvSpPr>
          <p:nvPr>
            <p:ph type="subTitle" idx="1"/>
          </p:nvPr>
        </p:nvSpPr>
        <p:spPr>
          <a:xfrm>
            <a:off x="6397800" y="0"/>
            <a:ext cx="2746200" cy="904500"/>
          </a:xfrm>
          <a:prstGeom prst="rect">
            <a:avLst/>
          </a:prstGeom>
          <a:solidFill>
            <a:srgbClr val="E5E5E5"/>
          </a:solidFill>
        </p:spPr>
        <p:txBody>
          <a:bodyPr spcFirstLastPara="1" wrap="square" lIns="91425" tIns="91425" rIns="91425" bIns="91425" anchor="ctr" anchorCtr="0">
            <a:noAutofit/>
          </a:bodyPr>
          <a:lstStyle/>
          <a:p>
            <a:pPr marL="0" lvl="0" indent="0" algn="ctr" rtl="0">
              <a:spcBef>
                <a:spcPts val="0"/>
              </a:spcBef>
              <a:spcAft>
                <a:spcPts val="0"/>
              </a:spcAft>
              <a:buNone/>
            </a:pPr>
            <a:r>
              <a:rPr lang="en" sz="1500" b="1" dirty="0">
                <a:solidFill>
                  <a:srgbClr val="242F40"/>
                </a:solidFill>
                <a:latin typeface="Cambria"/>
                <a:ea typeface="Cambria"/>
                <a:cs typeface="Cambria"/>
                <a:sym typeface="Cambria"/>
              </a:rPr>
              <a:t>Maria Antònia </a:t>
            </a:r>
            <a:r>
              <a:rPr lang="en" sz="1500" b="1" dirty="0" smtClean="0">
                <a:solidFill>
                  <a:srgbClr val="242F40"/>
                </a:solidFill>
                <a:latin typeface="Cambria"/>
                <a:ea typeface="Cambria"/>
                <a:cs typeface="Cambria"/>
                <a:sym typeface="Cambria"/>
              </a:rPr>
              <a:t>Ferrer </a:t>
            </a:r>
            <a:r>
              <a:rPr lang="en" sz="1500" dirty="0" smtClean="0">
                <a:solidFill>
                  <a:srgbClr val="242F40"/>
                </a:solidFill>
                <a:latin typeface="Cambria"/>
                <a:ea typeface="Cambria"/>
                <a:cs typeface="Cambria"/>
                <a:sym typeface="Cambria"/>
              </a:rPr>
              <a:t>| Scouts </a:t>
            </a:r>
            <a:r>
              <a:rPr lang="en" sz="1500" dirty="0">
                <a:solidFill>
                  <a:srgbClr val="242F40"/>
                </a:solidFill>
                <a:latin typeface="Cambria"/>
                <a:ea typeface="Cambria"/>
                <a:cs typeface="Cambria"/>
                <a:sym typeface="Cambria"/>
              </a:rPr>
              <a:t>Mallorca</a:t>
            </a:r>
            <a:endParaRPr sz="1500" dirty="0">
              <a:solidFill>
                <a:srgbClr val="242F40"/>
              </a:solidFill>
              <a:latin typeface="Cambria"/>
              <a:ea typeface="Cambria"/>
              <a:cs typeface="Cambria"/>
              <a:sym typeface="Cambria"/>
            </a:endParaRPr>
          </a:p>
        </p:txBody>
      </p:sp>
      <p:sp>
        <p:nvSpPr>
          <p:cNvPr id="147" name="Google Shape;147;p17"/>
          <p:cNvSpPr txBox="1"/>
          <p:nvPr/>
        </p:nvSpPr>
        <p:spPr>
          <a:xfrm>
            <a:off x="578875" y="904500"/>
            <a:ext cx="5674200" cy="3895200"/>
          </a:xfrm>
          <a:prstGeom prst="rect">
            <a:avLst/>
          </a:prstGeom>
          <a:noFill/>
          <a:ln>
            <a:noFill/>
          </a:ln>
        </p:spPr>
        <p:txBody>
          <a:bodyPr spcFirstLastPara="1" wrap="square" lIns="91425" tIns="91425" rIns="91425" bIns="91425" anchor="ctr" anchorCtr="0">
            <a:noAutofit/>
          </a:bodyPr>
          <a:lstStyle/>
          <a:p>
            <a:pPr marL="457200" lvl="0" indent="-317500" algn="l" rtl="0">
              <a:lnSpc>
                <a:spcPct val="115000"/>
              </a:lnSpc>
              <a:spcBef>
                <a:spcPts val="0"/>
              </a:spcBef>
              <a:spcAft>
                <a:spcPts val="0"/>
              </a:spcAft>
              <a:buClr>
                <a:srgbClr val="363636"/>
              </a:buClr>
              <a:buSzPts val="1400"/>
              <a:buFont typeface="Cambria"/>
              <a:buChar char="●"/>
            </a:pPr>
            <a:r>
              <a:rPr lang="en" dirty="0">
                <a:solidFill>
                  <a:schemeClr val="dk1"/>
                </a:solidFill>
                <a:latin typeface="Cambria"/>
                <a:ea typeface="Cambria"/>
                <a:cs typeface="Cambria"/>
                <a:sym typeface="Cambria"/>
              </a:rPr>
              <a:t>L’Agenda 2030 aborda </a:t>
            </a:r>
            <a:r>
              <a:rPr lang="en" dirty="0" smtClean="0">
                <a:solidFill>
                  <a:schemeClr val="dk1"/>
                </a:solidFill>
                <a:latin typeface="Cambria"/>
                <a:ea typeface="Cambria"/>
                <a:cs typeface="Cambria"/>
                <a:sym typeface="Cambria"/>
              </a:rPr>
              <a:t>els </a:t>
            </a:r>
            <a:r>
              <a:rPr lang="en" b="1" dirty="0" smtClean="0">
                <a:solidFill>
                  <a:schemeClr val="dk1"/>
                </a:solidFill>
                <a:latin typeface="Cambria"/>
                <a:ea typeface="Cambria"/>
                <a:cs typeface="Cambria"/>
                <a:sym typeface="Cambria"/>
              </a:rPr>
              <a:t>problemes contemporanis</a:t>
            </a:r>
            <a:r>
              <a:rPr lang="en" dirty="0" smtClean="0">
                <a:solidFill>
                  <a:schemeClr val="dk1"/>
                </a:solidFill>
                <a:latin typeface="Cambria"/>
                <a:ea typeface="Cambria"/>
                <a:cs typeface="Cambria"/>
                <a:sym typeface="Cambria"/>
              </a:rPr>
              <a:t> </a:t>
            </a:r>
            <a:r>
              <a:rPr lang="en" dirty="0">
                <a:solidFill>
                  <a:schemeClr val="dk1"/>
                </a:solidFill>
                <a:latin typeface="Cambria"/>
                <a:ea typeface="Cambria"/>
                <a:cs typeface="Cambria"/>
                <a:sym typeface="Cambria"/>
              </a:rPr>
              <a:t>en forma de 17 Objectius de Desenvolupament Sostenible </a:t>
            </a:r>
            <a:r>
              <a:rPr lang="en" dirty="0" smtClean="0">
                <a:solidFill>
                  <a:schemeClr val="dk1"/>
                </a:solidFill>
                <a:latin typeface="Cambria"/>
                <a:ea typeface="Cambria"/>
                <a:cs typeface="Cambria"/>
                <a:sym typeface="Cambria"/>
              </a:rPr>
              <a:t>(ODS).</a:t>
            </a:r>
            <a:endParaRPr dirty="0">
              <a:solidFill>
                <a:schemeClr val="dk1"/>
              </a:solidFill>
              <a:latin typeface="Cambria"/>
              <a:ea typeface="Cambria"/>
              <a:cs typeface="Cambria"/>
              <a:sym typeface="Cambria"/>
            </a:endParaRPr>
          </a:p>
          <a:p>
            <a:pPr marL="457200" lvl="0" indent="-317500" algn="l" rtl="0">
              <a:lnSpc>
                <a:spcPct val="115000"/>
              </a:lnSpc>
              <a:spcBef>
                <a:spcPts val="1000"/>
              </a:spcBef>
              <a:spcAft>
                <a:spcPts val="0"/>
              </a:spcAft>
              <a:buClr>
                <a:srgbClr val="363636"/>
              </a:buClr>
              <a:buSzPts val="1400"/>
              <a:buFont typeface="Cambria"/>
              <a:buChar char="●"/>
            </a:pPr>
            <a:r>
              <a:rPr lang="en" dirty="0">
                <a:solidFill>
                  <a:schemeClr val="dk1"/>
                </a:solidFill>
                <a:latin typeface="Cambria"/>
                <a:ea typeface="Cambria"/>
                <a:cs typeface="Cambria"/>
                <a:sym typeface="Cambria"/>
              </a:rPr>
              <a:t>Mobilitzar les nostres entitats </a:t>
            </a:r>
            <a:r>
              <a:rPr lang="en" dirty="0" smtClean="0">
                <a:solidFill>
                  <a:schemeClr val="dk1"/>
                </a:solidFill>
                <a:latin typeface="Cambria"/>
                <a:ea typeface="Cambria"/>
                <a:cs typeface="Cambria"/>
                <a:sym typeface="Cambria"/>
              </a:rPr>
              <a:t>perquè desenvolupin accions </a:t>
            </a:r>
            <a:r>
              <a:rPr lang="en" dirty="0">
                <a:solidFill>
                  <a:schemeClr val="dk1"/>
                </a:solidFill>
                <a:latin typeface="Cambria"/>
                <a:ea typeface="Cambria"/>
                <a:cs typeface="Cambria"/>
                <a:sym typeface="Cambria"/>
              </a:rPr>
              <a:t>que ajudin a acomplir els 17 ODS pot tenir un </a:t>
            </a:r>
            <a:r>
              <a:rPr lang="en" b="1" dirty="0" smtClean="0">
                <a:solidFill>
                  <a:schemeClr val="dk1"/>
                </a:solidFill>
                <a:latin typeface="Cambria"/>
                <a:ea typeface="Cambria"/>
                <a:cs typeface="Cambria"/>
                <a:sym typeface="Cambria"/>
              </a:rPr>
              <a:t>fort </a:t>
            </a:r>
            <a:r>
              <a:rPr lang="en" b="1" dirty="0">
                <a:solidFill>
                  <a:schemeClr val="dk1"/>
                </a:solidFill>
                <a:latin typeface="Cambria"/>
                <a:ea typeface="Cambria"/>
                <a:cs typeface="Cambria"/>
                <a:sym typeface="Cambria"/>
              </a:rPr>
              <a:t>impacte </a:t>
            </a:r>
            <a:r>
              <a:rPr lang="en" b="1" dirty="0" smtClean="0">
                <a:solidFill>
                  <a:schemeClr val="dk1"/>
                </a:solidFill>
                <a:latin typeface="Cambria"/>
                <a:ea typeface="Cambria"/>
                <a:cs typeface="Cambria"/>
                <a:sym typeface="Cambria"/>
              </a:rPr>
              <a:t>multiplicador</a:t>
            </a:r>
            <a:r>
              <a:rPr lang="en" dirty="0" smtClean="0">
                <a:solidFill>
                  <a:schemeClr val="dk1"/>
                </a:solidFill>
                <a:latin typeface="Cambria"/>
                <a:ea typeface="Cambria"/>
                <a:cs typeface="Cambria"/>
                <a:sym typeface="Cambria"/>
              </a:rPr>
              <a:t>.</a:t>
            </a:r>
            <a:endParaRPr dirty="0">
              <a:solidFill>
                <a:schemeClr val="dk1"/>
              </a:solidFill>
              <a:latin typeface="Cambria"/>
              <a:ea typeface="Cambria"/>
              <a:cs typeface="Cambria"/>
              <a:sym typeface="Cambria"/>
            </a:endParaRPr>
          </a:p>
          <a:p>
            <a:pPr marL="457200" lvl="0" indent="-317500" algn="l" rtl="0">
              <a:lnSpc>
                <a:spcPct val="115000"/>
              </a:lnSpc>
              <a:spcBef>
                <a:spcPts val="1000"/>
              </a:spcBef>
              <a:spcAft>
                <a:spcPts val="0"/>
              </a:spcAft>
              <a:buClr>
                <a:srgbClr val="363636"/>
              </a:buClr>
              <a:buSzPts val="1400"/>
              <a:buFont typeface="Cambria"/>
              <a:buChar char="●"/>
            </a:pPr>
            <a:r>
              <a:rPr lang="en" dirty="0">
                <a:solidFill>
                  <a:schemeClr val="dk1"/>
                </a:solidFill>
                <a:latin typeface="Cambria"/>
                <a:ea typeface="Cambria"/>
                <a:cs typeface="Cambria"/>
                <a:sym typeface="Cambria"/>
              </a:rPr>
              <a:t>Més d’un terç de les 169 metes dels ODS destaquen el </a:t>
            </a:r>
            <a:r>
              <a:rPr lang="en" b="1" dirty="0">
                <a:solidFill>
                  <a:schemeClr val="dk1"/>
                </a:solidFill>
                <a:latin typeface="Cambria"/>
                <a:ea typeface="Cambria"/>
                <a:cs typeface="Cambria"/>
                <a:sym typeface="Cambria"/>
              </a:rPr>
              <a:t>paper de la </a:t>
            </a:r>
            <a:r>
              <a:rPr lang="en" b="1" dirty="0" smtClean="0">
                <a:solidFill>
                  <a:schemeClr val="dk1"/>
                </a:solidFill>
                <a:latin typeface="Cambria"/>
                <a:ea typeface="Cambria"/>
                <a:cs typeface="Cambria"/>
                <a:sym typeface="Cambria"/>
              </a:rPr>
              <a:t>joventut</a:t>
            </a:r>
            <a:r>
              <a:rPr lang="en" dirty="0" smtClean="0">
                <a:solidFill>
                  <a:schemeClr val="dk1"/>
                </a:solidFill>
                <a:latin typeface="Cambria"/>
                <a:ea typeface="Cambria"/>
                <a:cs typeface="Cambria"/>
                <a:sym typeface="Cambria"/>
              </a:rPr>
              <a:t>.</a:t>
            </a:r>
            <a:endParaRPr dirty="0">
              <a:solidFill>
                <a:schemeClr val="dk1"/>
              </a:solidFill>
              <a:latin typeface="Cambria"/>
              <a:ea typeface="Cambria"/>
              <a:cs typeface="Cambria"/>
              <a:sym typeface="Cambria"/>
            </a:endParaRPr>
          </a:p>
          <a:p>
            <a:pPr marL="457200" lvl="0" indent="-317500" algn="l" rtl="0">
              <a:lnSpc>
                <a:spcPct val="115000"/>
              </a:lnSpc>
              <a:spcBef>
                <a:spcPts val="1000"/>
              </a:spcBef>
              <a:spcAft>
                <a:spcPts val="1000"/>
              </a:spcAft>
              <a:buClr>
                <a:srgbClr val="363636"/>
              </a:buClr>
              <a:buSzPts val="1400"/>
              <a:buFont typeface="Cambria"/>
              <a:buChar char="●"/>
            </a:pPr>
            <a:r>
              <a:rPr lang="en" dirty="0">
                <a:solidFill>
                  <a:schemeClr val="dk1"/>
                </a:solidFill>
                <a:latin typeface="Cambria"/>
                <a:ea typeface="Cambria"/>
                <a:cs typeface="Cambria"/>
                <a:sym typeface="Cambria"/>
              </a:rPr>
              <a:t>El </a:t>
            </a:r>
            <a:r>
              <a:rPr lang="en" b="1" dirty="0">
                <a:solidFill>
                  <a:schemeClr val="dk1"/>
                </a:solidFill>
                <a:latin typeface="Cambria"/>
                <a:ea typeface="Cambria"/>
                <a:cs typeface="Cambria"/>
                <a:sym typeface="Cambria"/>
              </a:rPr>
              <a:t>mètode </a:t>
            </a:r>
            <a:r>
              <a:rPr lang="en" b="1" i="1" dirty="0" smtClean="0">
                <a:solidFill>
                  <a:schemeClr val="dk1"/>
                </a:solidFill>
                <a:latin typeface="Cambria"/>
                <a:ea typeface="Cambria"/>
                <a:cs typeface="Cambria"/>
                <a:sym typeface="Cambria"/>
              </a:rPr>
              <a:t>scout</a:t>
            </a:r>
            <a:r>
              <a:rPr lang="en" dirty="0" smtClean="0">
                <a:solidFill>
                  <a:schemeClr val="dk1"/>
                </a:solidFill>
                <a:latin typeface="Cambria"/>
                <a:ea typeface="Cambria"/>
                <a:cs typeface="Cambria"/>
                <a:sym typeface="Cambria"/>
              </a:rPr>
              <a:t> </a:t>
            </a:r>
            <a:r>
              <a:rPr lang="en" dirty="0">
                <a:solidFill>
                  <a:schemeClr val="dk1"/>
                </a:solidFill>
                <a:latin typeface="Cambria"/>
                <a:ea typeface="Cambria"/>
                <a:cs typeface="Cambria"/>
                <a:sym typeface="Cambria"/>
              </a:rPr>
              <a:t>té un </a:t>
            </a:r>
            <a:r>
              <a:rPr lang="en" dirty="0" smtClean="0">
                <a:solidFill>
                  <a:schemeClr val="dk1"/>
                </a:solidFill>
                <a:latin typeface="Cambria"/>
                <a:ea typeface="Cambria"/>
                <a:cs typeface="Cambria"/>
                <a:sym typeface="Cambria"/>
              </a:rPr>
              <a:t>enfocament </a:t>
            </a:r>
            <a:r>
              <a:rPr lang="en" dirty="0">
                <a:solidFill>
                  <a:schemeClr val="dk1"/>
                </a:solidFill>
                <a:latin typeface="Cambria"/>
                <a:ea typeface="Cambria"/>
                <a:cs typeface="Cambria"/>
                <a:sym typeface="Cambria"/>
              </a:rPr>
              <a:t>autoformatiu orientat a </a:t>
            </a:r>
            <a:r>
              <a:rPr lang="en" dirty="0" smtClean="0">
                <a:solidFill>
                  <a:schemeClr val="dk1"/>
                </a:solidFill>
                <a:latin typeface="Cambria"/>
                <a:ea typeface="Cambria"/>
                <a:cs typeface="Cambria"/>
                <a:sym typeface="Cambria"/>
              </a:rPr>
              <a:t>l’acció.</a:t>
            </a:r>
            <a:endParaRPr dirty="0">
              <a:solidFill>
                <a:srgbClr val="363636"/>
              </a:solidFill>
              <a:latin typeface="Cambria"/>
              <a:ea typeface="Cambria"/>
              <a:cs typeface="Cambria"/>
              <a:sym typeface="Cambria"/>
            </a:endParaRPr>
          </a:p>
        </p:txBody>
      </p:sp>
      <p:pic>
        <p:nvPicPr>
          <p:cNvPr id="148" name="Google Shape;148;p17"/>
          <p:cNvPicPr preferRelativeResize="0"/>
          <p:nvPr/>
        </p:nvPicPr>
        <p:blipFill>
          <a:blip r:embed="rId3">
            <a:alphaModFix/>
          </a:blip>
          <a:stretch>
            <a:fillRect/>
          </a:stretch>
        </p:blipFill>
        <p:spPr>
          <a:xfrm>
            <a:off x="8791575" y="4791075"/>
            <a:ext cx="352424" cy="352424"/>
          </a:xfrm>
          <a:prstGeom prst="rect">
            <a:avLst/>
          </a:prstGeom>
          <a:noFill/>
          <a:ln>
            <a:noFill/>
          </a:ln>
        </p:spPr>
      </p:pic>
      <p:sp>
        <p:nvSpPr>
          <p:cNvPr id="149" name="Google Shape;149;p17"/>
          <p:cNvSpPr txBox="1"/>
          <p:nvPr/>
        </p:nvSpPr>
        <p:spPr>
          <a:xfrm>
            <a:off x="0" y="4799800"/>
            <a:ext cx="8791500" cy="352500"/>
          </a:xfrm>
          <a:prstGeom prst="rect">
            <a:avLst/>
          </a:prstGeom>
          <a:solidFill>
            <a:srgbClr val="E5E5E5"/>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000">
              <a:latin typeface="Cambria"/>
              <a:ea typeface="Cambria"/>
              <a:cs typeface="Cambria"/>
              <a:sym typeface="Cambria"/>
            </a:endParaRPr>
          </a:p>
        </p:txBody>
      </p:sp>
      <p:sp>
        <p:nvSpPr>
          <p:cNvPr id="150" name="Google Shape;150;p17"/>
          <p:cNvSpPr txBox="1">
            <a:spLocks noGrp="1"/>
          </p:cNvSpPr>
          <p:nvPr>
            <p:ph type="subTitle" idx="1"/>
          </p:nvPr>
        </p:nvSpPr>
        <p:spPr>
          <a:xfrm>
            <a:off x="6454525" y="1020000"/>
            <a:ext cx="2598900" cy="3679800"/>
          </a:xfrm>
          <a:prstGeom prst="rect">
            <a:avLst/>
          </a:prstGeom>
          <a:solidFill>
            <a:srgbClr val="242F40"/>
          </a:solidFill>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lnSpc>
                <a:spcPct val="115000"/>
              </a:lnSpc>
              <a:spcBef>
                <a:spcPts val="0"/>
              </a:spcBef>
              <a:spcAft>
                <a:spcPts val="1000"/>
              </a:spcAft>
              <a:buNone/>
            </a:pPr>
            <a:r>
              <a:rPr lang="en" sz="1600" b="1" dirty="0" smtClean="0">
                <a:solidFill>
                  <a:srgbClr val="E5E5E5"/>
                </a:solidFill>
                <a:latin typeface="Cambria"/>
                <a:ea typeface="Cambria"/>
                <a:cs typeface="Cambria"/>
                <a:sym typeface="Cambria"/>
              </a:rPr>
              <a:t>«Els </a:t>
            </a:r>
            <a:r>
              <a:rPr lang="en" sz="1600" b="1" dirty="0">
                <a:solidFill>
                  <a:srgbClr val="E5E5E5"/>
                </a:solidFill>
                <a:latin typeface="Cambria"/>
                <a:ea typeface="Cambria"/>
                <a:cs typeface="Cambria"/>
                <a:sym typeface="Cambria"/>
              </a:rPr>
              <a:t>ODS treballen per satisfer les necessitats del present sense comprometre les generacions </a:t>
            </a:r>
            <a:r>
              <a:rPr lang="en" sz="1600" b="1" dirty="0" smtClean="0">
                <a:solidFill>
                  <a:srgbClr val="E5E5E5"/>
                </a:solidFill>
                <a:latin typeface="Cambria"/>
                <a:ea typeface="Cambria"/>
                <a:cs typeface="Cambria"/>
                <a:sym typeface="Cambria"/>
              </a:rPr>
              <a:t>futures, tot </a:t>
            </a:r>
            <a:r>
              <a:rPr lang="en" sz="1600" b="1" dirty="0">
                <a:solidFill>
                  <a:srgbClr val="E5E5E5"/>
                </a:solidFill>
                <a:latin typeface="Cambria"/>
                <a:ea typeface="Cambria"/>
                <a:cs typeface="Cambria"/>
                <a:sym typeface="Cambria"/>
              </a:rPr>
              <a:t>integrant creixement econòmic, inclusió social i protecció del medi </a:t>
            </a:r>
            <a:r>
              <a:rPr lang="en" sz="1600" b="1" dirty="0" smtClean="0">
                <a:solidFill>
                  <a:srgbClr val="E5E5E5"/>
                </a:solidFill>
                <a:latin typeface="Cambria"/>
                <a:ea typeface="Cambria"/>
                <a:cs typeface="Cambria"/>
                <a:sym typeface="Cambria"/>
              </a:rPr>
              <a:t>ambient»</a:t>
            </a:r>
            <a:endParaRPr sz="1600" b="1" dirty="0">
              <a:solidFill>
                <a:srgbClr val="E5E5E5"/>
              </a:solidFill>
              <a:latin typeface="Cambria"/>
              <a:ea typeface="Cambria"/>
              <a:cs typeface="Cambria"/>
              <a:sym typeface="Cambria"/>
            </a:endParaRPr>
          </a:p>
        </p:txBody>
      </p:sp>
      <p:sp>
        <p:nvSpPr>
          <p:cNvPr id="151" name="Google Shape;151;p17"/>
          <p:cNvSpPr txBox="1">
            <a:spLocks noGrp="1"/>
          </p:cNvSpPr>
          <p:nvPr>
            <p:ph type="sldNum" idx="12"/>
          </p:nvPr>
        </p:nvSpPr>
        <p:spPr>
          <a:xfrm>
            <a:off x="0" y="4799800"/>
            <a:ext cx="385800" cy="343800"/>
          </a:xfrm>
          <a:prstGeom prst="rect">
            <a:avLst/>
          </a:prstGeom>
          <a:solidFill>
            <a:srgbClr val="363636"/>
          </a:solidFill>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sz="1200">
                <a:solidFill>
                  <a:srgbClr val="E5E5E5"/>
                </a:solidFill>
                <a:latin typeface="Cambria"/>
                <a:ea typeface="Cambria"/>
                <a:cs typeface="Cambria"/>
                <a:sym typeface="Cambria"/>
              </a:rPr>
              <a:t>7</a:t>
            </a:fld>
            <a:endParaRPr sz="1200">
              <a:solidFill>
                <a:srgbClr val="E5E5E5"/>
              </a:solidFill>
              <a:latin typeface="Cambria"/>
              <a:ea typeface="Cambria"/>
              <a:cs typeface="Cambria"/>
              <a:sym typeface="Cambria"/>
            </a:endParaRPr>
          </a:p>
        </p:txBody>
      </p:sp>
      <p:pic>
        <p:nvPicPr>
          <p:cNvPr id="152" name="Google Shape;152;p17"/>
          <p:cNvPicPr preferRelativeResize="0"/>
          <p:nvPr/>
        </p:nvPicPr>
        <p:blipFill>
          <a:blip r:embed="rId4">
            <a:alphaModFix/>
          </a:blip>
          <a:stretch>
            <a:fillRect/>
          </a:stretch>
        </p:blipFill>
        <p:spPr>
          <a:xfrm>
            <a:off x="8134851" y="4034425"/>
            <a:ext cx="918575" cy="9185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18"/>
          <p:cNvSpPr txBox="1">
            <a:spLocks noGrp="1"/>
          </p:cNvSpPr>
          <p:nvPr>
            <p:ph type="ctrTitle"/>
          </p:nvPr>
        </p:nvSpPr>
        <p:spPr>
          <a:xfrm>
            <a:off x="0" y="0"/>
            <a:ext cx="6397800" cy="904500"/>
          </a:xfrm>
          <a:prstGeom prst="rect">
            <a:avLst/>
          </a:prstGeom>
          <a:solidFill>
            <a:srgbClr val="CCA43B"/>
          </a:solidFill>
        </p:spPr>
        <p:txBody>
          <a:bodyPr spcFirstLastPara="1" wrap="square" lIns="91425" tIns="91425" rIns="91425" bIns="91425" anchor="ctr" anchorCtr="0">
            <a:noAutofit/>
          </a:bodyPr>
          <a:lstStyle/>
          <a:p>
            <a:pPr marL="0" lvl="0" indent="0" algn="ctr" rtl="0">
              <a:spcBef>
                <a:spcPts val="0"/>
              </a:spcBef>
              <a:spcAft>
                <a:spcPts val="0"/>
              </a:spcAft>
              <a:buNone/>
            </a:pPr>
            <a:r>
              <a:rPr lang="en" sz="2200" b="1" dirty="0">
                <a:solidFill>
                  <a:srgbClr val="242F40"/>
                </a:solidFill>
                <a:latin typeface="Cambria"/>
                <a:ea typeface="Cambria"/>
                <a:cs typeface="Cambria"/>
                <a:sym typeface="Cambria"/>
              </a:rPr>
              <a:t>Aprendre a relacionar-nos telemàticament amb les administracions públiques</a:t>
            </a:r>
            <a:endParaRPr sz="2200" b="1" dirty="0">
              <a:solidFill>
                <a:srgbClr val="242F40"/>
              </a:solidFill>
              <a:latin typeface="Cambria"/>
              <a:ea typeface="Cambria"/>
              <a:cs typeface="Cambria"/>
              <a:sym typeface="Cambria"/>
            </a:endParaRPr>
          </a:p>
        </p:txBody>
      </p:sp>
      <p:sp>
        <p:nvSpPr>
          <p:cNvPr id="158" name="Google Shape;158;p18"/>
          <p:cNvSpPr txBox="1">
            <a:spLocks noGrp="1"/>
          </p:cNvSpPr>
          <p:nvPr>
            <p:ph type="subTitle" idx="1"/>
          </p:nvPr>
        </p:nvSpPr>
        <p:spPr>
          <a:xfrm>
            <a:off x="6397800" y="0"/>
            <a:ext cx="2746200" cy="904500"/>
          </a:xfrm>
          <a:prstGeom prst="rect">
            <a:avLst/>
          </a:prstGeom>
          <a:solidFill>
            <a:srgbClr val="E5E5E5"/>
          </a:solidFill>
        </p:spPr>
        <p:txBody>
          <a:bodyPr spcFirstLastPara="1" wrap="square" lIns="91425" tIns="91425" rIns="91425" bIns="91425" anchor="ctr" anchorCtr="0">
            <a:noAutofit/>
          </a:bodyPr>
          <a:lstStyle/>
          <a:p>
            <a:pPr marL="0" lvl="0" indent="0" algn="ctr" rtl="0">
              <a:spcBef>
                <a:spcPts val="0"/>
              </a:spcBef>
              <a:spcAft>
                <a:spcPts val="0"/>
              </a:spcAft>
              <a:buNone/>
            </a:pPr>
            <a:r>
              <a:rPr lang="en" sz="1500" b="1" dirty="0">
                <a:solidFill>
                  <a:srgbClr val="242F40"/>
                </a:solidFill>
                <a:latin typeface="Cambria"/>
                <a:ea typeface="Cambria"/>
                <a:cs typeface="Cambria"/>
                <a:sym typeface="Cambria"/>
              </a:rPr>
              <a:t>Antònia Frau</a:t>
            </a:r>
            <a:r>
              <a:rPr lang="en" sz="1500" dirty="0">
                <a:solidFill>
                  <a:srgbClr val="242F40"/>
                </a:solidFill>
                <a:latin typeface="Cambria"/>
                <a:ea typeface="Cambria"/>
                <a:cs typeface="Cambria"/>
                <a:sym typeface="Cambria"/>
              </a:rPr>
              <a:t> </a:t>
            </a:r>
            <a:endParaRPr sz="1500" i="1" dirty="0">
              <a:solidFill>
                <a:srgbClr val="242F40"/>
              </a:solidFill>
              <a:latin typeface="Cambria"/>
              <a:ea typeface="Cambria"/>
              <a:cs typeface="Cambria"/>
              <a:sym typeface="Cambria"/>
            </a:endParaRPr>
          </a:p>
        </p:txBody>
      </p:sp>
      <p:sp>
        <p:nvSpPr>
          <p:cNvPr id="159" name="Google Shape;159;p18"/>
          <p:cNvSpPr txBox="1"/>
          <p:nvPr/>
        </p:nvSpPr>
        <p:spPr>
          <a:xfrm>
            <a:off x="578875" y="904500"/>
            <a:ext cx="5674200" cy="3895200"/>
          </a:xfrm>
          <a:prstGeom prst="rect">
            <a:avLst/>
          </a:prstGeom>
          <a:noFill/>
          <a:ln>
            <a:noFill/>
          </a:ln>
        </p:spPr>
        <p:txBody>
          <a:bodyPr spcFirstLastPara="1" wrap="square" lIns="91425" tIns="91425" rIns="91425" bIns="91425" anchor="ctr" anchorCtr="0">
            <a:noAutofit/>
          </a:bodyPr>
          <a:lstStyle/>
          <a:p>
            <a:pPr marL="457200" lvl="0" indent="-317500" algn="l" rtl="0">
              <a:spcBef>
                <a:spcPts val="0"/>
              </a:spcBef>
              <a:spcAft>
                <a:spcPts val="0"/>
              </a:spcAft>
              <a:buClr>
                <a:srgbClr val="363636"/>
              </a:buClr>
              <a:buSzPts val="1400"/>
              <a:buFont typeface="Cambria"/>
              <a:buChar char="●"/>
            </a:pPr>
            <a:r>
              <a:rPr lang="en" dirty="0">
                <a:solidFill>
                  <a:srgbClr val="363636"/>
                </a:solidFill>
                <a:latin typeface="Cambria"/>
                <a:ea typeface="Cambria"/>
                <a:cs typeface="Cambria"/>
                <a:sym typeface="Cambria"/>
              </a:rPr>
              <a:t>Les administracions tenim el deure de donar suport i cooperar amb entitats de </a:t>
            </a:r>
            <a:r>
              <a:rPr lang="en" dirty="0" smtClean="0">
                <a:solidFill>
                  <a:srgbClr val="363636"/>
                </a:solidFill>
                <a:latin typeface="Cambria"/>
                <a:ea typeface="Cambria"/>
                <a:cs typeface="Cambria"/>
                <a:sym typeface="Cambria"/>
              </a:rPr>
              <a:t>voluntariat </a:t>
            </a:r>
            <a:r>
              <a:rPr lang="es-ES" dirty="0" smtClean="0">
                <a:solidFill>
                  <a:srgbClr val="363636"/>
                </a:solidFill>
                <a:latin typeface="Cambria"/>
                <a:ea typeface="Cambria"/>
                <a:cs typeface="Cambria"/>
                <a:sym typeface="Cambria"/>
              </a:rPr>
              <a:t>i</a:t>
            </a:r>
            <a:r>
              <a:rPr lang="en" dirty="0" smtClean="0">
                <a:solidFill>
                  <a:srgbClr val="363636"/>
                </a:solidFill>
                <a:latin typeface="Cambria"/>
                <a:ea typeface="Cambria"/>
                <a:cs typeface="Cambria"/>
                <a:sym typeface="Cambria"/>
              </a:rPr>
              <a:t> les persones físiques.</a:t>
            </a:r>
            <a:endParaRPr dirty="0">
              <a:solidFill>
                <a:srgbClr val="363636"/>
              </a:solidFill>
              <a:latin typeface="Cambria"/>
              <a:ea typeface="Cambria"/>
              <a:cs typeface="Cambria"/>
              <a:sym typeface="Cambria"/>
            </a:endParaRPr>
          </a:p>
          <a:p>
            <a:pPr marL="457200" lvl="0" indent="-317500" algn="l" rtl="0">
              <a:spcBef>
                <a:spcPts val="1000"/>
              </a:spcBef>
              <a:spcAft>
                <a:spcPts val="0"/>
              </a:spcAft>
              <a:buClr>
                <a:srgbClr val="363636"/>
              </a:buClr>
              <a:buSzPts val="1400"/>
              <a:buFont typeface="Cambria"/>
              <a:buChar char="●"/>
            </a:pPr>
            <a:r>
              <a:rPr lang="en" dirty="0" smtClean="0">
                <a:solidFill>
                  <a:srgbClr val="363636"/>
                </a:solidFill>
                <a:latin typeface="Cambria"/>
                <a:ea typeface="Cambria"/>
                <a:cs typeface="Cambria"/>
                <a:sym typeface="Cambria"/>
              </a:rPr>
              <a:t>Hi ha </a:t>
            </a:r>
            <a:r>
              <a:rPr lang="en" dirty="0">
                <a:solidFill>
                  <a:srgbClr val="363636"/>
                </a:solidFill>
                <a:latin typeface="Cambria"/>
                <a:ea typeface="Cambria"/>
                <a:cs typeface="Cambria"/>
                <a:sym typeface="Cambria"/>
              </a:rPr>
              <a:t>tres eines per fer-ho: el </a:t>
            </a:r>
            <a:r>
              <a:rPr lang="en" dirty="0" smtClean="0">
                <a:solidFill>
                  <a:srgbClr val="363636"/>
                </a:solidFill>
                <a:latin typeface="Cambria"/>
                <a:ea typeface="Cambria"/>
                <a:cs typeface="Cambria"/>
                <a:sym typeface="Cambria"/>
              </a:rPr>
              <a:t>certificat </a:t>
            </a:r>
            <a:r>
              <a:rPr lang="en" dirty="0">
                <a:solidFill>
                  <a:srgbClr val="363636"/>
                </a:solidFill>
                <a:latin typeface="Cambria"/>
                <a:ea typeface="Cambria"/>
                <a:cs typeface="Cambria"/>
                <a:sym typeface="Cambria"/>
              </a:rPr>
              <a:t>digital, la </a:t>
            </a:r>
            <a:r>
              <a:rPr lang="en" dirty="0" smtClean="0">
                <a:solidFill>
                  <a:srgbClr val="363636"/>
                </a:solidFill>
                <a:latin typeface="Cambria"/>
                <a:ea typeface="Cambria"/>
                <a:cs typeface="Cambria"/>
                <a:sym typeface="Cambria"/>
              </a:rPr>
              <a:t>signatura </a:t>
            </a:r>
            <a:r>
              <a:rPr lang="en" dirty="0">
                <a:solidFill>
                  <a:srgbClr val="363636"/>
                </a:solidFill>
                <a:latin typeface="Cambria"/>
                <a:ea typeface="Cambria"/>
                <a:cs typeface="Cambria"/>
                <a:sym typeface="Cambria"/>
              </a:rPr>
              <a:t>electrònica i el r</a:t>
            </a:r>
            <a:r>
              <a:rPr lang="en" dirty="0" smtClean="0">
                <a:solidFill>
                  <a:srgbClr val="363636"/>
                </a:solidFill>
                <a:latin typeface="Cambria"/>
                <a:ea typeface="Cambria"/>
                <a:cs typeface="Cambria"/>
                <a:sym typeface="Cambria"/>
              </a:rPr>
              <a:t>egistre </a:t>
            </a:r>
            <a:r>
              <a:rPr lang="en" dirty="0">
                <a:solidFill>
                  <a:srgbClr val="363636"/>
                </a:solidFill>
                <a:latin typeface="Cambria"/>
                <a:ea typeface="Cambria"/>
                <a:cs typeface="Cambria"/>
                <a:sym typeface="Cambria"/>
              </a:rPr>
              <a:t>electrònic comú.</a:t>
            </a:r>
            <a:endParaRPr dirty="0">
              <a:solidFill>
                <a:srgbClr val="363636"/>
              </a:solidFill>
              <a:latin typeface="Cambria"/>
              <a:ea typeface="Cambria"/>
              <a:cs typeface="Cambria"/>
              <a:sym typeface="Cambria"/>
            </a:endParaRPr>
          </a:p>
          <a:p>
            <a:pPr marL="457200" lvl="0" indent="-317500" algn="l" rtl="0">
              <a:spcBef>
                <a:spcPts val="1000"/>
              </a:spcBef>
              <a:spcAft>
                <a:spcPts val="1000"/>
              </a:spcAft>
              <a:buClr>
                <a:srgbClr val="363636"/>
              </a:buClr>
              <a:buSzPts val="1400"/>
              <a:buFont typeface="Cambria"/>
              <a:buChar char="●"/>
            </a:pPr>
            <a:r>
              <a:rPr lang="en" dirty="0">
                <a:solidFill>
                  <a:srgbClr val="363636"/>
                </a:solidFill>
                <a:latin typeface="Cambria"/>
                <a:ea typeface="Cambria"/>
                <a:cs typeface="Cambria"/>
                <a:sym typeface="Cambria"/>
              </a:rPr>
              <a:t>Les persones físiques tenim quatre eines: Cl@ve PIN, Cl@ve permanent, DNIe i </a:t>
            </a:r>
            <a:r>
              <a:rPr lang="en" dirty="0" smtClean="0">
                <a:solidFill>
                  <a:srgbClr val="363636"/>
                </a:solidFill>
                <a:latin typeface="Cambria"/>
                <a:ea typeface="Cambria"/>
                <a:cs typeface="Cambria"/>
                <a:sym typeface="Cambria"/>
              </a:rPr>
              <a:t>certificat </a:t>
            </a:r>
            <a:r>
              <a:rPr lang="en" dirty="0">
                <a:solidFill>
                  <a:srgbClr val="363636"/>
                </a:solidFill>
                <a:latin typeface="Cambria"/>
                <a:ea typeface="Cambria"/>
                <a:cs typeface="Cambria"/>
                <a:sym typeface="Cambria"/>
              </a:rPr>
              <a:t>digital.</a:t>
            </a:r>
            <a:endParaRPr dirty="0">
              <a:solidFill>
                <a:srgbClr val="363636"/>
              </a:solidFill>
              <a:latin typeface="Cambria"/>
              <a:ea typeface="Cambria"/>
              <a:cs typeface="Cambria"/>
              <a:sym typeface="Cambria"/>
            </a:endParaRPr>
          </a:p>
        </p:txBody>
      </p:sp>
      <p:pic>
        <p:nvPicPr>
          <p:cNvPr id="160" name="Google Shape;160;p18"/>
          <p:cNvPicPr preferRelativeResize="0"/>
          <p:nvPr/>
        </p:nvPicPr>
        <p:blipFill>
          <a:blip r:embed="rId3">
            <a:alphaModFix/>
          </a:blip>
          <a:stretch>
            <a:fillRect/>
          </a:stretch>
        </p:blipFill>
        <p:spPr>
          <a:xfrm>
            <a:off x="8791575" y="4791075"/>
            <a:ext cx="352424" cy="352424"/>
          </a:xfrm>
          <a:prstGeom prst="rect">
            <a:avLst/>
          </a:prstGeom>
          <a:noFill/>
          <a:ln>
            <a:noFill/>
          </a:ln>
        </p:spPr>
      </p:pic>
      <p:sp>
        <p:nvSpPr>
          <p:cNvPr id="161" name="Google Shape;161;p18"/>
          <p:cNvSpPr txBox="1"/>
          <p:nvPr/>
        </p:nvSpPr>
        <p:spPr>
          <a:xfrm>
            <a:off x="0" y="4799800"/>
            <a:ext cx="8791500" cy="352500"/>
          </a:xfrm>
          <a:prstGeom prst="rect">
            <a:avLst/>
          </a:prstGeom>
          <a:solidFill>
            <a:srgbClr val="E5E5E5"/>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000">
              <a:latin typeface="Cambria"/>
              <a:ea typeface="Cambria"/>
              <a:cs typeface="Cambria"/>
              <a:sym typeface="Cambria"/>
            </a:endParaRPr>
          </a:p>
        </p:txBody>
      </p:sp>
      <p:sp>
        <p:nvSpPr>
          <p:cNvPr id="162" name="Google Shape;162;p18"/>
          <p:cNvSpPr txBox="1">
            <a:spLocks noGrp="1"/>
          </p:cNvSpPr>
          <p:nvPr>
            <p:ph type="subTitle" idx="1"/>
          </p:nvPr>
        </p:nvSpPr>
        <p:spPr>
          <a:xfrm>
            <a:off x="6454525" y="1020000"/>
            <a:ext cx="2598900" cy="3679800"/>
          </a:xfrm>
          <a:prstGeom prst="rect">
            <a:avLst/>
          </a:prstGeom>
          <a:solidFill>
            <a:srgbClr val="242F40"/>
          </a:solidFill>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1000"/>
              </a:spcAft>
              <a:buNone/>
            </a:pPr>
            <a:r>
              <a:rPr lang="en" sz="1900" b="1" dirty="0" smtClean="0">
                <a:solidFill>
                  <a:srgbClr val="F3F3F3"/>
                </a:solidFill>
                <a:latin typeface="Cambria"/>
                <a:ea typeface="Cambria"/>
                <a:cs typeface="Cambria"/>
                <a:sym typeface="Cambria"/>
              </a:rPr>
              <a:t>«La </a:t>
            </a:r>
            <a:r>
              <a:rPr lang="en" sz="1900" b="1" dirty="0">
                <a:solidFill>
                  <a:srgbClr val="F3F3F3"/>
                </a:solidFill>
                <a:latin typeface="Cambria"/>
                <a:ea typeface="Cambria"/>
                <a:cs typeface="Cambria"/>
                <a:sym typeface="Cambria"/>
              </a:rPr>
              <a:t>Llei 39/2015 </a:t>
            </a:r>
            <a:r>
              <a:rPr lang="en" sz="1900" b="1" dirty="0" smtClean="0">
                <a:solidFill>
                  <a:srgbClr val="F3F3F3"/>
                </a:solidFill>
                <a:latin typeface="Cambria"/>
                <a:ea typeface="Cambria"/>
                <a:cs typeface="Cambria"/>
                <a:sym typeface="Cambria"/>
              </a:rPr>
              <a:t>obliga </a:t>
            </a:r>
            <a:r>
              <a:rPr lang="en" sz="1900" b="1" dirty="0">
                <a:solidFill>
                  <a:srgbClr val="F3F3F3"/>
                </a:solidFill>
                <a:latin typeface="Cambria"/>
                <a:ea typeface="Cambria"/>
                <a:cs typeface="Cambria"/>
                <a:sym typeface="Cambria"/>
              </a:rPr>
              <a:t>les persones jurídiques a mantenir una relació electrònica amb les administracions </a:t>
            </a:r>
            <a:r>
              <a:rPr lang="en" sz="1900" b="1" dirty="0" smtClean="0">
                <a:solidFill>
                  <a:srgbClr val="F3F3F3"/>
                </a:solidFill>
                <a:latin typeface="Cambria"/>
                <a:ea typeface="Cambria"/>
                <a:cs typeface="Cambria"/>
                <a:sym typeface="Cambria"/>
              </a:rPr>
              <a:t>públiques»</a:t>
            </a:r>
            <a:endParaRPr sz="2500" b="1" dirty="0">
              <a:solidFill>
                <a:srgbClr val="F3F3F3"/>
              </a:solidFill>
              <a:latin typeface="Cambria"/>
              <a:ea typeface="Cambria"/>
              <a:cs typeface="Cambria"/>
              <a:sym typeface="Cambria"/>
            </a:endParaRPr>
          </a:p>
        </p:txBody>
      </p:sp>
      <p:sp>
        <p:nvSpPr>
          <p:cNvPr id="163" name="Google Shape;163;p18"/>
          <p:cNvSpPr txBox="1">
            <a:spLocks noGrp="1"/>
          </p:cNvSpPr>
          <p:nvPr>
            <p:ph type="sldNum" idx="12"/>
          </p:nvPr>
        </p:nvSpPr>
        <p:spPr>
          <a:xfrm>
            <a:off x="0" y="4799800"/>
            <a:ext cx="385800" cy="343800"/>
          </a:xfrm>
          <a:prstGeom prst="rect">
            <a:avLst/>
          </a:prstGeom>
          <a:solidFill>
            <a:srgbClr val="363636"/>
          </a:solidFill>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sz="1200">
                <a:solidFill>
                  <a:srgbClr val="E5E5E5"/>
                </a:solidFill>
                <a:latin typeface="Cambria"/>
                <a:ea typeface="Cambria"/>
                <a:cs typeface="Cambria"/>
                <a:sym typeface="Cambria"/>
              </a:rPr>
              <a:t>8</a:t>
            </a:fld>
            <a:endParaRPr sz="1200">
              <a:solidFill>
                <a:srgbClr val="E5E5E5"/>
              </a:solidFill>
              <a:latin typeface="Cambria"/>
              <a:ea typeface="Cambria"/>
              <a:cs typeface="Cambria"/>
              <a:sym typeface="Cambria"/>
            </a:endParaRPr>
          </a:p>
        </p:txBody>
      </p:sp>
      <p:pic>
        <p:nvPicPr>
          <p:cNvPr id="164" name="Google Shape;164;p18"/>
          <p:cNvPicPr preferRelativeResize="0"/>
          <p:nvPr/>
        </p:nvPicPr>
        <p:blipFill>
          <a:blip r:embed="rId4">
            <a:alphaModFix/>
          </a:blip>
          <a:stretch>
            <a:fillRect/>
          </a:stretch>
        </p:blipFill>
        <p:spPr>
          <a:xfrm>
            <a:off x="8134851" y="4034425"/>
            <a:ext cx="918575" cy="9185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19"/>
          <p:cNvSpPr txBox="1">
            <a:spLocks noGrp="1"/>
          </p:cNvSpPr>
          <p:nvPr>
            <p:ph type="ctrTitle"/>
          </p:nvPr>
        </p:nvSpPr>
        <p:spPr>
          <a:xfrm>
            <a:off x="0" y="0"/>
            <a:ext cx="6397800" cy="904500"/>
          </a:xfrm>
          <a:prstGeom prst="rect">
            <a:avLst/>
          </a:prstGeom>
          <a:solidFill>
            <a:srgbClr val="CCA43B"/>
          </a:solidFill>
        </p:spPr>
        <p:txBody>
          <a:bodyPr spcFirstLastPara="1" wrap="square" lIns="91425" tIns="91425" rIns="91425" bIns="91425" anchor="ctr" anchorCtr="0">
            <a:noAutofit/>
          </a:bodyPr>
          <a:lstStyle/>
          <a:p>
            <a:pPr marL="0" lvl="0" indent="0" algn="ctr" rtl="0">
              <a:spcBef>
                <a:spcPts val="0"/>
              </a:spcBef>
              <a:spcAft>
                <a:spcPts val="0"/>
              </a:spcAft>
              <a:buNone/>
            </a:pPr>
            <a:r>
              <a:rPr lang="en" sz="2200" b="1">
                <a:solidFill>
                  <a:srgbClr val="242F40"/>
                </a:solidFill>
                <a:latin typeface="Cambria"/>
                <a:ea typeface="Cambria"/>
                <a:cs typeface="Cambria"/>
                <a:sym typeface="Cambria"/>
              </a:rPr>
              <a:t>Recollir i compartir bones</a:t>
            </a:r>
            <a:endParaRPr sz="2200" b="1">
              <a:solidFill>
                <a:srgbClr val="242F40"/>
              </a:solidFill>
              <a:latin typeface="Cambria"/>
              <a:ea typeface="Cambria"/>
              <a:cs typeface="Cambria"/>
              <a:sym typeface="Cambria"/>
            </a:endParaRPr>
          </a:p>
          <a:p>
            <a:pPr marL="0" lvl="0" indent="0" algn="ctr" rtl="0">
              <a:spcBef>
                <a:spcPts val="0"/>
              </a:spcBef>
              <a:spcAft>
                <a:spcPts val="0"/>
              </a:spcAft>
              <a:buNone/>
            </a:pPr>
            <a:r>
              <a:rPr lang="en" sz="2200" b="1">
                <a:solidFill>
                  <a:srgbClr val="242F40"/>
                </a:solidFill>
                <a:latin typeface="Cambria"/>
                <a:ea typeface="Cambria"/>
                <a:cs typeface="Cambria"/>
                <a:sym typeface="Cambria"/>
              </a:rPr>
              <a:t>pràctiques de voluntariat</a:t>
            </a:r>
            <a:endParaRPr sz="2200" b="1">
              <a:solidFill>
                <a:srgbClr val="242F40"/>
              </a:solidFill>
              <a:latin typeface="Cambria"/>
              <a:ea typeface="Cambria"/>
              <a:cs typeface="Cambria"/>
              <a:sym typeface="Cambria"/>
            </a:endParaRPr>
          </a:p>
        </p:txBody>
      </p:sp>
      <p:sp>
        <p:nvSpPr>
          <p:cNvPr id="170" name="Google Shape;170;p19"/>
          <p:cNvSpPr txBox="1">
            <a:spLocks noGrp="1"/>
          </p:cNvSpPr>
          <p:nvPr>
            <p:ph type="subTitle" idx="1"/>
          </p:nvPr>
        </p:nvSpPr>
        <p:spPr>
          <a:xfrm>
            <a:off x="6397800" y="0"/>
            <a:ext cx="2746200" cy="904500"/>
          </a:xfrm>
          <a:prstGeom prst="rect">
            <a:avLst/>
          </a:prstGeom>
          <a:solidFill>
            <a:srgbClr val="E5E5E5"/>
          </a:solidFill>
        </p:spPr>
        <p:txBody>
          <a:bodyPr spcFirstLastPara="1" wrap="square" lIns="91425" tIns="91425" rIns="91425" bIns="91425" anchor="ctr" anchorCtr="0">
            <a:noAutofit/>
          </a:bodyPr>
          <a:lstStyle/>
          <a:p>
            <a:pPr marL="0" lvl="0" indent="0" algn="ctr" rtl="0">
              <a:spcBef>
                <a:spcPts val="0"/>
              </a:spcBef>
              <a:spcAft>
                <a:spcPts val="0"/>
              </a:spcAft>
              <a:buNone/>
            </a:pPr>
            <a:r>
              <a:rPr lang="en" sz="1500" b="1" dirty="0">
                <a:solidFill>
                  <a:srgbClr val="242F40"/>
                </a:solidFill>
                <a:latin typeface="Cambria"/>
                <a:ea typeface="Cambria"/>
                <a:cs typeface="Cambria"/>
                <a:sym typeface="Cambria"/>
              </a:rPr>
              <a:t>Lluís Ballester</a:t>
            </a:r>
            <a:endParaRPr sz="1500" i="1" dirty="0">
              <a:solidFill>
                <a:srgbClr val="242F40"/>
              </a:solidFill>
              <a:latin typeface="Cambria"/>
              <a:ea typeface="Cambria"/>
              <a:cs typeface="Cambria"/>
              <a:sym typeface="Cambria"/>
            </a:endParaRPr>
          </a:p>
        </p:txBody>
      </p:sp>
      <p:sp>
        <p:nvSpPr>
          <p:cNvPr id="171" name="Google Shape;171;p19"/>
          <p:cNvSpPr txBox="1"/>
          <p:nvPr/>
        </p:nvSpPr>
        <p:spPr>
          <a:xfrm>
            <a:off x="578875" y="904500"/>
            <a:ext cx="5674200" cy="3895200"/>
          </a:xfrm>
          <a:prstGeom prst="rect">
            <a:avLst/>
          </a:prstGeom>
          <a:noFill/>
          <a:ln>
            <a:noFill/>
          </a:ln>
        </p:spPr>
        <p:txBody>
          <a:bodyPr spcFirstLastPara="1" wrap="square" lIns="91425" tIns="91425" rIns="91425" bIns="91425" anchor="ctr" anchorCtr="0">
            <a:noAutofit/>
          </a:bodyPr>
          <a:lstStyle/>
          <a:p>
            <a:pPr marL="457200" lvl="0" indent="-317500" rtl="0">
              <a:lnSpc>
                <a:spcPct val="115000"/>
              </a:lnSpc>
              <a:spcBef>
                <a:spcPts val="1000"/>
              </a:spcBef>
              <a:spcAft>
                <a:spcPts val="0"/>
              </a:spcAft>
              <a:buClr>
                <a:schemeClr val="dk1"/>
              </a:buClr>
              <a:buSzPts val="1400"/>
              <a:buFont typeface="Cambria"/>
              <a:buChar char="●"/>
            </a:pPr>
            <a:r>
              <a:rPr lang="en" dirty="0">
                <a:solidFill>
                  <a:schemeClr val="dk1"/>
                </a:solidFill>
                <a:latin typeface="Cambria"/>
                <a:ea typeface="Cambria"/>
                <a:cs typeface="Cambria"/>
                <a:sym typeface="Cambria"/>
              </a:rPr>
              <a:t>La normativa vigent hauria de ser un </a:t>
            </a:r>
            <a:r>
              <a:rPr lang="en" dirty="0" smtClean="0">
                <a:solidFill>
                  <a:schemeClr val="dk1"/>
                </a:solidFill>
                <a:latin typeface="Cambria"/>
                <a:ea typeface="Cambria"/>
                <a:cs typeface="Cambria"/>
                <a:sym typeface="Cambria"/>
              </a:rPr>
              <a:t>mínim. De vegades, </a:t>
            </a:r>
            <a:r>
              <a:rPr lang="en" dirty="0">
                <a:solidFill>
                  <a:schemeClr val="dk1"/>
                </a:solidFill>
                <a:latin typeface="Cambria"/>
                <a:ea typeface="Cambria"/>
                <a:cs typeface="Cambria"/>
                <a:sym typeface="Cambria"/>
              </a:rPr>
              <a:t>podem millorar només mirant l’</a:t>
            </a:r>
            <a:r>
              <a:rPr lang="en" b="1" dirty="0">
                <a:solidFill>
                  <a:schemeClr val="dk1"/>
                </a:solidFill>
                <a:latin typeface="Cambria"/>
                <a:ea typeface="Cambria"/>
                <a:cs typeface="Cambria"/>
                <a:sym typeface="Cambria"/>
              </a:rPr>
              <a:t>òptim normatiu</a:t>
            </a:r>
            <a:r>
              <a:rPr lang="en" dirty="0">
                <a:solidFill>
                  <a:schemeClr val="dk1"/>
                </a:solidFill>
                <a:latin typeface="Cambria"/>
                <a:ea typeface="Cambria"/>
                <a:cs typeface="Cambria"/>
                <a:sym typeface="Cambria"/>
              </a:rPr>
              <a:t>.</a:t>
            </a:r>
            <a:endParaRPr dirty="0">
              <a:solidFill>
                <a:schemeClr val="dk1"/>
              </a:solidFill>
              <a:latin typeface="Cambria"/>
              <a:ea typeface="Cambria"/>
              <a:cs typeface="Cambria"/>
              <a:sym typeface="Cambria"/>
            </a:endParaRPr>
          </a:p>
          <a:p>
            <a:pPr marL="457200" lvl="0" indent="-317500" rtl="0">
              <a:lnSpc>
                <a:spcPct val="115000"/>
              </a:lnSpc>
              <a:spcBef>
                <a:spcPts val="1000"/>
              </a:spcBef>
              <a:spcAft>
                <a:spcPts val="0"/>
              </a:spcAft>
              <a:buClr>
                <a:schemeClr val="dk1"/>
              </a:buClr>
              <a:buSzPts val="1400"/>
              <a:buFont typeface="Cambria"/>
              <a:buChar char="●"/>
            </a:pPr>
            <a:r>
              <a:rPr lang="en" dirty="0" smtClean="0">
                <a:solidFill>
                  <a:schemeClr val="dk1"/>
                </a:solidFill>
                <a:latin typeface="Cambria"/>
                <a:ea typeface="Cambria"/>
                <a:cs typeface="Cambria"/>
                <a:sym typeface="Cambria"/>
              </a:rPr>
              <a:t>Acompanyem </a:t>
            </a:r>
            <a:r>
              <a:rPr lang="en" dirty="0">
                <a:solidFill>
                  <a:schemeClr val="dk1"/>
                </a:solidFill>
                <a:latin typeface="Cambria"/>
                <a:ea typeface="Cambria"/>
                <a:cs typeface="Cambria"/>
                <a:sym typeface="Cambria"/>
              </a:rPr>
              <a:t>el </a:t>
            </a:r>
            <a:r>
              <a:rPr lang="en" b="1" dirty="0">
                <a:solidFill>
                  <a:schemeClr val="dk1"/>
                </a:solidFill>
                <a:latin typeface="Cambria"/>
                <a:ea typeface="Cambria"/>
                <a:cs typeface="Cambria"/>
                <a:sym typeface="Cambria"/>
              </a:rPr>
              <a:t>desenvolupament d’una </a:t>
            </a:r>
            <a:r>
              <a:rPr lang="en" b="1" dirty="0" smtClean="0">
                <a:solidFill>
                  <a:schemeClr val="dk1"/>
                </a:solidFill>
                <a:latin typeface="Cambria"/>
                <a:ea typeface="Cambria"/>
                <a:cs typeface="Cambria"/>
                <a:sym typeface="Cambria"/>
              </a:rPr>
              <a:t>experiència vital</a:t>
            </a:r>
            <a:r>
              <a:rPr lang="en" dirty="0" smtClean="0">
                <a:solidFill>
                  <a:schemeClr val="dk1"/>
                </a:solidFill>
                <a:latin typeface="Cambria"/>
                <a:ea typeface="Cambria"/>
                <a:cs typeface="Cambria"/>
                <a:sym typeface="Cambria"/>
              </a:rPr>
              <a:t>: </a:t>
            </a:r>
            <a:r>
              <a:rPr lang="en" dirty="0">
                <a:solidFill>
                  <a:schemeClr val="dk1"/>
                </a:solidFill>
                <a:latin typeface="Cambria"/>
                <a:ea typeface="Cambria"/>
                <a:cs typeface="Cambria"/>
                <a:sym typeface="Cambria"/>
              </a:rPr>
              <a:t>de l’individu a la comunitat.</a:t>
            </a:r>
            <a:endParaRPr dirty="0">
              <a:solidFill>
                <a:schemeClr val="dk1"/>
              </a:solidFill>
              <a:latin typeface="Cambria"/>
              <a:ea typeface="Cambria"/>
              <a:cs typeface="Cambria"/>
              <a:sym typeface="Cambria"/>
            </a:endParaRPr>
          </a:p>
          <a:p>
            <a:pPr marL="457200" lvl="0" indent="-317500" rtl="0">
              <a:lnSpc>
                <a:spcPct val="115000"/>
              </a:lnSpc>
              <a:spcBef>
                <a:spcPts val="1000"/>
              </a:spcBef>
              <a:spcAft>
                <a:spcPts val="0"/>
              </a:spcAft>
              <a:buClr>
                <a:schemeClr val="dk1"/>
              </a:buClr>
              <a:buSzPts val="1400"/>
              <a:buFont typeface="Cambria"/>
              <a:buChar char="●"/>
            </a:pPr>
            <a:r>
              <a:rPr lang="en" dirty="0">
                <a:solidFill>
                  <a:schemeClr val="dk1"/>
                </a:solidFill>
                <a:latin typeface="Cambria"/>
                <a:ea typeface="Cambria"/>
                <a:cs typeface="Cambria"/>
                <a:sym typeface="Cambria"/>
              </a:rPr>
              <a:t>Ningú </a:t>
            </a:r>
            <a:r>
              <a:rPr lang="en" dirty="0" smtClean="0">
                <a:solidFill>
                  <a:schemeClr val="dk1"/>
                </a:solidFill>
                <a:latin typeface="Cambria"/>
                <a:ea typeface="Cambria"/>
                <a:cs typeface="Cambria"/>
                <a:sym typeface="Cambria"/>
              </a:rPr>
              <a:t>no aprèn </a:t>
            </a:r>
            <a:r>
              <a:rPr lang="en" dirty="0">
                <a:solidFill>
                  <a:schemeClr val="dk1"/>
                </a:solidFill>
                <a:latin typeface="Cambria"/>
                <a:ea typeface="Cambria"/>
                <a:cs typeface="Cambria"/>
                <a:sym typeface="Cambria"/>
              </a:rPr>
              <a:t>de l’experiència dels altres. A més, les </a:t>
            </a:r>
            <a:r>
              <a:rPr lang="en" b="1" dirty="0">
                <a:solidFill>
                  <a:schemeClr val="dk1"/>
                </a:solidFill>
                <a:latin typeface="Cambria"/>
                <a:ea typeface="Cambria"/>
                <a:cs typeface="Cambria"/>
                <a:sym typeface="Cambria"/>
              </a:rPr>
              <a:t>aportacions individuals tenen transcendència</a:t>
            </a:r>
            <a:r>
              <a:rPr lang="en" dirty="0">
                <a:solidFill>
                  <a:schemeClr val="dk1"/>
                </a:solidFill>
                <a:latin typeface="Cambria"/>
                <a:ea typeface="Cambria"/>
                <a:cs typeface="Cambria"/>
                <a:sym typeface="Cambria"/>
              </a:rPr>
              <a:t> en el conjunt de l’entitat.</a:t>
            </a:r>
            <a:endParaRPr dirty="0">
              <a:solidFill>
                <a:schemeClr val="dk1"/>
              </a:solidFill>
              <a:latin typeface="Cambria"/>
              <a:ea typeface="Cambria"/>
              <a:cs typeface="Cambria"/>
              <a:sym typeface="Cambria"/>
            </a:endParaRPr>
          </a:p>
          <a:p>
            <a:pPr marL="457200" lvl="0" indent="-317500" rtl="0">
              <a:lnSpc>
                <a:spcPct val="115000"/>
              </a:lnSpc>
              <a:spcBef>
                <a:spcPts val="1000"/>
              </a:spcBef>
              <a:spcAft>
                <a:spcPts val="0"/>
              </a:spcAft>
              <a:buClr>
                <a:schemeClr val="dk1"/>
              </a:buClr>
              <a:buSzPts val="1400"/>
              <a:buFont typeface="Cambria"/>
              <a:buChar char="●"/>
            </a:pPr>
            <a:r>
              <a:rPr lang="en" dirty="0">
                <a:solidFill>
                  <a:schemeClr val="dk1"/>
                </a:solidFill>
                <a:latin typeface="Cambria"/>
                <a:ea typeface="Cambria"/>
                <a:cs typeface="Cambria"/>
                <a:sym typeface="Cambria"/>
              </a:rPr>
              <a:t>Prenem-nos les limitacions com a repte per esdevenir </a:t>
            </a:r>
            <a:r>
              <a:rPr lang="en" b="1" dirty="0">
                <a:solidFill>
                  <a:schemeClr val="dk1"/>
                </a:solidFill>
                <a:latin typeface="Cambria"/>
                <a:ea typeface="Cambria"/>
                <a:cs typeface="Cambria"/>
                <a:sym typeface="Cambria"/>
              </a:rPr>
              <a:t>organitzacions més inclusives</a:t>
            </a:r>
            <a:r>
              <a:rPr lang="en" dirty="0">
                <a:solidFill>
                  <a:schemeClr val="dk1"/>
                </a:solidFill>
                <a:latin typeface="Cambria"/>
                <a:ea typeface="Cambria"/>
                <a:cs typeface="Cambria"/>
                <a:sym typeface="Cambria"/>
              </a:rPr>
              <a:t>.</a:t>
            </a:r>
            <a:endParaRPr dirty="0">
              <a:solidFill>
                <a:schemeClr val="dk1"/>
              </a:solidFill>
              <a:latin typeface="Cambria"/>
              <a:ea typeface="Cambria"/>
              <a:cs typeface="Cambria"/>
              <a:sym typeface="Cambria"/>
            </a:endParaRPr>
          </a:p>
          <a:p>
            <a:pPr marL="457200" lvl="0" indent="-317500" rtl="0">
              <a:lnSpc>
                <a:spcPct val="115000"/>
              </a:lnSpc>
              <a:spcBef>
                <a:spcPts val="1000"/>
              </a:spcBef>
              <a:spcAft>
                <a:spcPts val="0"/>
              </a:spcAft>
              <a:buClr>
                <a:schemeClr val="dk1"/>
              </a:buClr>
              <a:buSzPts val="1400"/>
              <a:buFont typeface="Cambria"/>
              <a:buChar char="●"/>
            </a:pPr>
            <a:r>
              <a:rPr lang="en" dirty="0">
                <a:solidFill>
                  <a:schemeClr val="dk1"/>
                </a:solidFill>
                <a:latin typeface="Cambria"/>
                <a:ea typeface="Cambria"/>
                <a:cs typeface="Cambria"/>
                <a:sym typeface="Cambria"/>
              </a:rPr>
              <a:t>És important </a:t>
            </a:r>
            <a:r>
              <a:rPr lang="en" b="1" dirty="0">
                <a:solidFill>
                  <a:schemeClr val="dk1"/>
                </a:solidFill>
                <a:latin typeface="Cambria"/>
                <a:ea typeface="Cambria"/>
                <a:cs typeface="Cambria"/>
                <a:sym typeface="Cambria"/>
              </a:rPr>
              <a:t>sistematitzar les preguntes </a:t>
            </a:r>
            <a:r>
              <a:rPr lang="en" b="1" dirty="0" smtClean="0">
                <a:solidFill>
                  <a:schemeClr val="dk1"/>
                </a:solidFill>
                <a:latin typeface="Cambria"/>
                <a:ea typeface="Cambria"/>
                <a:cs typeface="Cambria"/>
                <a:sym typeface="Cambria"/>
              </a:rPr>
              <a:t>més freqüents</a:t>
            </a:r>
            <a:r>
              <a:rPr lang="en" dirty="0" smtClean="0">
                <a:solidFill>
                  <a:schemeClr val="dk1"/>
                </a:solidFill>
                <a:latin typeface="Cambria"/>
                <a:ea typeface="Cambria"/>
                <a:cs typeface="Cambria"/>
                <a:sym typeface="Cambria"/>
              </a:rPr>
              <a:t> (PMF): </a:t>
            </a:r>
            <a:r>
              <a:rPr lang="en" dirty="0">
                <a:solidFill>
                  <a:schemeClr val="dk1"/>
                </a:solidFill>
                <a:latin typeface="Cambria"/>
                <a:ea typeface="Cambria"/>
                <a:cs typeface="Cambria"/>
                <a:sym typeface="Cambria"/>
              </a:rPr>
              <a:t>són útils per millorar la nostra imatge </a:t>
            </a:r>
            <a:r>
              <a:rPr lang="en" dirty="0" smtClean="0">
                <a:solidFill>
                  <a:schemeClr val="dk1"/>
                </a:solidFill>
                <a:latin typeface="Cambria"/>
                <a:ea typeface="Cambria"/>
                <a:cs typeface="Cambria"/>
                <a:sym typeface="Cambria"/>
              </a:rPr>
              <a:t>pública </a:t>
            </a:r>
            <a:r>
              <a:rPr lang="ca-ES" dirty="0" smtClean="0">
                <a:solidFill>
                  <a:schemeClr val="dk1"/>
                </a:solidFill>
                <a:latin typeface="Cambria"/>
                <a:ea typeface="Cambria"/>
                <a:cs typeface="Cambria"/>
                <a:sym typeface="Cambria"/>
              </a:rPr>
              <a:t>i</a:t>
            </a:r>
            <a:r>
              <a:rPr lang="en" dirty="0" smtClean="0">
                <a:solidFill>
                  <a:schemeClr val="dk1"/>
                </a:solidFill>
                <a:latin typeface="Cambria"/>
                <a:ea typeface="Cambria"/>
                <a:cs typeface="Cambria"/>
                <a:sym typeface="Cambria"/>
              </a:rPr>
              <a:t> per </a:t>
            </a:r>
            <a:r>
              <a:rPr lang="en" dirty="0">
                <a:solidFill>
                  <a:schemeClr val="dk1"/>
                </a:solidFill>
                <a:latin typeface="Cambria"/>
                <a:ea typeface="Cambria"/>
                <a:cs typeface="Cambria"/>
                <a:sym typeface="Cambria"/>
              </a:rPr>
              <a:t>identificar quines són les inquietuds més freqüents </a:t>
            </a:r>
            <a:r>
              <a:rPr lang="en" dirty="0" smtClean="0">
                <a:solidFill>
                  <a:schemeClr val="dk1"/>
                </a:solidFill>
                <a:latin typeface="Cambria"/>
                <a:ea typeface="Cambria"/>
                <a:cs typeface="Cambria"/>
                <a:sym typeface="Cambria"/>
              </a:rPr>
              <a:t>amb relació al </a:t>
            </a:r>
            <a:r>
              <a:rPr lang="en" dirty="0">
                <a:solidFill>
                  <a:schemeClr val="dk1"/>
                </a:solidFill>
                <a:latin typeface="Cambria"/>
                <a:ea typeface="Cambria"/>
                <a:cs typeface="Cambria"/>
                <a:sym typeface="Cambria"/>
              </a:rPr>
              <a:t>nostre projecte.</a:t>
            </a:r>
            <a:endParaRPr dirty="0">
              <a:solidFill>
                <a:schemeClr val="dk1"/>
              </a:solidFill>
              <a:latin typeface="Cambria"/>
              <a:ea typeface="Cambria"/>
              <a:cs typeface="Cambria"/>
              <a:sym typeface="Cambria"/>
            </a:endParaRPr>
          </a:p>
        </p:txBody>
      </p:sp>
      <p:pic>
        <p:nvPicPr>
          <p:cNvPr id="172" name="Google Shape;172;p19"/>
          <p:cNvPicPr preferRelativeResize="0"/>
          <p:nvPr/>
        </p:nvPicPr>
        <p:blipFill>
          <a:blip r:embed="rId3">
            <a:alphaModFix/>
          </a:blip>
          <a:stretch>
            <a:fillRect/>
          </a:stretch>
        </p:blipFill>
        <p:spPr>
          <a:xfrm>
            <a:off x="8791575" y="4791075"/>
            <a:ext cx="352424" cy="352424"/>
          </a:xfrm>
          <a:prstGeom prst="rect">
            <a:avLst/>
          </a:prstGeom>
          <a:noFill/>
          <a:ln>
            <a:noFill/>
          </a:ln>
        </p:spPr>
      </p:pic>
      <p:sp>
        <p:nvSpPr>
          <p:cNvPr id="173" name="Google Shape;173;p19"/>
          <p:cNvSpPr txBox="1"/>
          <p:nvPr/>
        </p:nvSpPr>
        <p:spPr>
          <a:xfrm>
            <a:off x="0" y="4799800"/>
            <a:ext cx="8791500" cy="352500"/>
          </a:xfrm>
          <a:prstGeom prst="rect">
            <a:avLst/>
          </a:prstGeom>
          <a:solidFill>
            <a:srgbClr val="E5E5E5"/>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000">
              <a:latin typeface="Cambria"/>
              <a:ea typeface="Cambria"/>
              <a:cs typeface="Cambria"/>
              <a:sym typeface="Cambria"/>
            </a:endParaRPr>
          </a:p>
        </p:txBody>
      </p:sp>
      <p:sp>
        <p:nvSpPr>
          <p:cNvPr id="174" name="Google Shape;174;p19"/>
          <p:cNvSpPr txBox="1">
            <a:spLocks noGrp="1"/>
          </p:cNvSpPr>
          <p:nvPr>
            <p:ph type="subTitle" idx="1"/>
          </p:nvPr>
        </p:nvSpPr>
        <p:spPr>
          <a:xfrm>
            <a:off x="6454525" y="1020000"/>
            <a:ext cx="2598900" cy="3679800"/>
          </a:xfrm>
          <a:prstGeom prst="rect">
            <a:avLst/>
          </a:prstGeom>
          <a:solidFill>
            <a:srgbClr val="242F40"/>
          </a:solidFill>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spcBef>
                <a:spcPts val="1000"/>
              </a:spcBef>
            </a:pPr>
            <a:r>
              <a:rPr lang="en" sz="1600" b="1" dirty="0" smtClean="0">
                <a:solidFill>
                  <a:srgbClr val="E5E5E5"/>
                </a:solidFill>
                <a:latin typeface="Cambria"/>
                <a:ea typeface="Cambria"/>
                <a:cs typeface="Cambria"/>
                <a:sym typeface="Cambria"/>
              </a:rPr>
              <a:t>«Identificar </a:t>
            </a:r>
            <a:r>
              <a:rPr lang="en" sz="1600" b="1" dirty="0">
                <a:solidFill>
                  <a:srgbClr val="E5E5E5"/>
                </a:solidFill>
                <a:latin typeface="Cambria"/>
                <a:ea typeface="Cambria"/>
                <a:cs typeface="Cambria"/>
                <a:sym typeface="Cambria"/>
              </a:rPr>
              <a:t>i preparar les preguntes freqüents ens permet anticipar informació </a:t>
            </a:r>
            <a:r>
              <a:rPr lang="en" sz="1600" b="1" dirty="0" smtClean="0">
                <a:solidFill>
                  <a:srgbClr val="E5E5E5"/>
                </a:solidFill>
                <a:latin typeface="Cambria"/>
                <a:ea typeface="Cambria"/>
                <a:cs typeface="Cambria"/>
                <a:sym typeface="Cambria"/>
              </a:rPr>
              <a:t>rellevant. A més, són </a:t>
            </a:r>
            <a:r>
              <a:rPr lang="en" sz="1600" b="1" dirty="0">
                <a:solidFill>
                  <a:srgbClr val="E5E5E5"/>
                </a:solidFill>
                <a:latin typeface="Cambria"/>
                <a:ea typeface="Cambria"/>
                <a:cs typeface="Cambria"/>
                <a:sym typeface="Cambria"/>
              </a:rPr>
              <a:t>útils per millorar la nostra imatge </a:t>
            </a:r>
            <a:r>
              <a:rPr lang="en" sz="1600" b="1" dirty="0" smtClean="0">
                <a:solidFill>
                  <a:srgbClr val="E5E5E5"/>
                </a:solidFill>
                <a:latin typeface="Cambria"/>
                <a:ea typeface="Cambria"/>
                <a:cs typeface="Cambria"/>
                <a:sym typeface="Cambria"/>
              </a:rPr>
              <a:t>pública»</a:t>
            </a:r>
            <a:endParaRPr sz="1600" b="1" dirty="0">
              <a:solidFill>
                <a:srgbClr val="E5E5E5"/>
              </a:solidFill>
              <a:latin typeface="Cambria"/>
              <a:ea typeface="Cambria"/>
              <a:cs typeface="Cambria"/>
              <a:sym typeface="Cambria"/>
            </a:endParaRPr>
          </a:p>
          <a:p>
            <a:pPr marL="0" lvl="0" indent="0" algn="ctr" rtl="0">
              <a:spcBef>
                <a:spcPts val="1000"/>
              </a:spcBef>
              <a:spcAft>
                <a:spcPts val="1000"/>
              </a:spcAft>
              <a:buNone/>
            </a:pPr>
            <a:endParaRPr sz="1600" b="1" dirty="0">
              <a:solidFill>
                <a:srgbClr val="E5E5E5"/>
              </a:solidFill>
              <a:latin typeface="Cambria"/>
              <a:ea typeface="Cambria"/>
              <a:cs typeface="Cambria"/>
              <a:sym typeface="Cambria"/>
            </a:endParaRPr>
          </a:p>
        </p:txBody>
      </p:sp>
      <p:sp>
        <p:nvSpPr>
          <p:cNvPr id="175" name="Google Shape;175;p19"/>
          <p:cNvSpPr txBox="1">
            <a:spLocks noGrp="1"/>
          </p:cNvSpPr>
          <p:nvPr>
            <p:ph type="sldNum" idx="12"/>
          </p:nvPr>
        </p:nvSpPr>
        <p:spPr>
          <a:xfrm>
            <a:off x="0" y="4799800"/>
            <a:ext cx="385800" cy="343800"/>
          </a:xfrm>
          <a:prstGeom prst="rect">
            <a:avLst/>
          </a:prstGeom>
          <a:solidFill>
            <a:srgbClr val="363636"/>
          </a:solidFill>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sz="1200">
                <a:solidFill>
                  <a:srgbClr val="E5E5E5"/>
                </a:solidFill>
                <a:latin typeface="Cambria"/>
                <a:ea typeface="Cambria"/>
                <a:cs typeface="Cambria"/>
                <a:sym typeface="Cambria"/>
              </a:rPr>
              <a:t>9</a:t>
            </a:fld>
            <a:endParaRPr sz="1200">
              <a:solidFill>
                <a:srgbClr val="E5E5E5"/>
              </a:solidFill>
              <a:latin typeface="Cambria"/>
              <a:ea typeface="Cambria"/>
              <a:cs typeface="Cambria"/>
              <a:sym typeface="Cambria"/>
            </a:endParaRPr>
          </a:p>
        </p:txBody>
      </p:sp>
      <p:pic>
        <p:nvPicPr>
          <p:cNvPr id="176" name="Google Shape;176;p19"/>
          <p:cNvPicPr preferRelativeResize="0"/>
          <p:nvPr/>
        </p:nvPicPr>
        <p:blipFill>
          <a:blip r:embed="rId4">
            <a:alphaModFix/>
          </a:blip>
          <a:stretch>
            <a:fillRect/>
          </a:stretch>
        </p:blipFill>
        <p:spPr>
          <a:xfrm>
            <a:off x="8134851" y="4034425"/>
            <a:ext cx="918575" cy="918575"/>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TotalTime>
  <Words>1844</Words>
  <Application>Microsoft Office PowerPoint</Application>
  <PresentationFormat>Presentació en pantalla (16:9)</PresentationFormat>
  <Paragraphs>168</Paragraphs>
  <Slides>17</Slides>
  <Notes>17</Notes>
  <HiddenSlides>0</HiddenSlides>
  <MMClips>0</MMClips>
  <ScaleCrop>false</ScaleCrop>
  <HeadingPairs>
    <vt:vector size="4" baseType="variant">
      <vt:variant>
        <vt:lpstr>Tema</vt:lpstr>
      </vt:variant>
      <vt:variant>
        <vt:i4>1</vt:i4>
      </vt:variant>
      <vt:variant>
        <vt:lpstr>Títols de les diapositives</vt:lpstr>
      </vt:variant>
      <vt:variant>
        <vt:i4>17</vt:i4>
      </vt:variant>
    </vt:vector>
  </HeadingPairs>
  <TitlesOfParts>
    <vt:vector size="18" baseType="lpstr">
      <vt:lpstr>Simple Light</vt:lpstr>
      <vt:lpstr>Presentació del PowerPoint</vt:lpstr>
      <vt:lpstr>Presentació del PowerPoint</vt:lpstr>
      <vt:lpstr>Conferència «L’impuls del voluntariat en la nova normalitat» </vt:lpstr>
      <vt:lpstr>Tens un pla? Activa el teu pla de voluntariat</vt:lpstr>
      <vt:lpstr>Crea el programa de voluntariat de la teva entitat</vt:lpstr>
      <vt:lpstr> Conferència «Habilitats per a la vida. Educació emocional»</vt:lpstr>
      <vt:lpstr>L’Agenda 2030 i les entitats de voluntariat</vt:lpstr>
      <vt:lpstr>Aprendre a relacionar-nos telemàticament amb les administracions públiques</vt:lpstr>
      <vt:lpstr>Recollir i compartir bones pràctiques de voluntariat</vt:lpstr>
      <vt:lpstr>Conèixer els portals de voluntariat de la UIB i de la PLAVIB</vt:lpstr>
      <vt:lpstr>Taula rodona</vt:lpstr>
      <vt:lpstr>Conferència «La creativitat, eix transversal del voluntariat»</vt:lpstr>
      <vt:lpstr>Com ens podem coordinar i comunicar al si de les entitats de voluntariat</vt:lpstr>
      <vt:lpstr>Conferència «Connectades pel voluntariat»</vt:lpstr>
      <vt:lpstr>Conclusions de les jornades participatives </vt:lpstr>
      <vt:lpstr>Conclusions de les jornades participatives </vt:lpstr>
      <vt:lpstr>Conclusions de les jornades participatives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Pere Riera Ortega</cp:lastModifiedBy>
  <cp:revision>32</cp:revision>
  <dcterms:modified xsi:type="dcterms:W3CDTF">2020-10-16T07:02:27Z</dcterms:modified>
</cp:coreProperties>
</file>